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3" r:id="rId1"/>
  </p:sldMasterIdLst>
  <p:notesMasterIdLst>
    <p:notesMasterId r:id="rId46"/>
  </p:notesMasterIdLst>
  <p:sldIdLst>
    <p:sldId id="322" r:id="rId2"/>
    <p:sldId id="356" r:id="rId3"/>
    <p:sldId id="360" r:id="rId4"/>
    <p:sldId id="367" r:id="rId5"/>
    <p:sldId id="368" r:id="rId6"/>
    <p:sldId id="366" r:id="rId7"/>
    <p:sldId id="380" r:id="rId8"/>
    <p:sldId id="365" r:id="rId9"/>
    <p:sldId id="359" r:id="rId10"/>
    <p:sldId id="379" r:id="rId11"/>
    <p:sldId id="362" r:id="rId12"/>
    <p:sldId id="363" r:id="rId13"/>
    <p:sldId id="375" r:id="rId14"/>
    <p:sldId id="377" r:id="rId15"/>
    <p:sldId id="378" r:id="rId16"/>
    <p:sldId id="369" r:id="rId17"/>
    <p:sldId id="339" r:id="rId18"/>
    <p:sldId id="370" r:id="rId19"/>
    <p:sldId id="371" r:id="rId20"/>
    <p:sldId id="372" r:id="rId21"/>
    <p:sldId id="329" r:id="rId22"/>
    <p:sldId id="340" r:id="rId23"/>
    <p:sldId id="342" r:id="rId24"/>
    <p:sldId id="343" r:id="rId25"/>
    <p:sldId id="344" r:id="rId26"/>
    <p:sldId id="355" r:id="rId27"/>
    <p:sldId id="345" r:id="rId28"/>
    <p:sldId id="346" r:id="rId29"/>
    <p:sldId id="381" r:id="rId30"/>
    <p:sldId id="347" r:id="rId31"/>
    <p:sldId id="348" r:id="rId32"/>
    <p:sldId id="349" r:id="rId33"/>
    <p:sldId id="350" r:id="rId34"/>
    <p:sldId id="325" r:id="rId35"/>
    <p:sldId id="373" r:id="rId36"/>
    <p:sldId id="331" r:id="rId37"/>
    <p:sldId id="351" r:id="rId38"/>
    <p:sldId id="352" r:id="rId39"/>
    <p:sldId id="354" r:id="rId40"/>
    <p:sldId id="353" r:id="rId41"/>
    <p:sldId id="327" r:id="rId42"/>
    <p:sldId id="328" r:id="rId43"/>
    <p:sldId id="330" r:id="rId44"/>
    <p:sldId id="382"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15" autoAdjust="0"/>
  </p:normalViewPr>
  <p:slideViewPr>
    <p:cSldViewPr>
      <p:cViewPr varScale="1">
        <p:scale>
          <a:sx n="71" d="100"/>
          <a:sy n="71" d="100"/>
        </p:scale>
        <p:origin x="618" y="60"/>
      </p:cViewPr>
      <p:guideLst>
        <p:guide orient="horz" pos="2160"/>
        <p:guide pos="3840"/>
      </p:guideLst>
    </p:cSldViewPr>
  </p:slideViewPr>
  <p:outlineViewPr>
    <p:cViewPr>
      <p:scale>
        <a:sx n="33" d="100"/>
        <a:sy n="33" d="100"/>
      </p:scale>
      <p:origin x="0" y="650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77F569-97EE-4CC3-9676-15CBD00E986B}" type="datetimeFigureOut">
              <a:rPr lang="en-US" smtClean="0"/>
              <a:pPr/>
              <a:t>7/28/2020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D6CA01-9C27-4035-B550-0CEE702334A9}" type="slidenum">
              <a:rPr lang="en-US" smtClean="0"/>
              <a:pPr/>
              <a:t>‹#›</a:t>
            </a:fld>
            <a:endParaRPr lang="en-US"/>
          </a:p>
        </p:txBody>
      </p:sp>
    </p:spTree>
    <p:extLst>
      <p:ext uri="{BB962C8B-B14F-4D97-AF65-F5344CB8AC3E}">
        <p14:creationId xmlns:p14="http://schemas.microsoft.com/office/powerpoint/2010/main" val="895479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6CA01-9C27-4035-B550-0CEE702334A9}" type="slidenum">
              <a:rPr lang="en-US" smtClean="0"/>
              <a:pPr/>
              <a:t>29</a:t>
            </a:fld>
            <a:endParaRPr lang="en-US"/>
          </a:p>
        </p:txBody>
      </p:sp>
    </p:spTree>
    <p:extLst>
      <p:ext uri="{BB962C8B-B14F-4D97-AF65-F5344CB8AC3E}">
        <p14:creationId xmlns:p14="http://schemas.microsoft.com/office/powerpoint/2010/main" val="307469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6CA01-9C27-4035-B550-0CEE702334A9}" type="slidenum">
              <a:rPr lang="en-US" smtClean="0"/>
              <a:pPr/>
              <a:t>30</a:t>
            </a:fld>
            <a:endParaRPr lang="en-US"/>
          </a:p>
        </p:txBody>
      </p:sp>
    </p:spTree>
    <p:extLst>
      <p:ext uri="{BB962C8B-B14F-4D97-AF65-F5344CB8AC3E}">
        <p14:creationId xmlns:p14="http://schemas.microsoft.com/office/powerpoint/2010/main" val="3340608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97042E7-1602-4FC8-8C69-D9C5EA41EE38}" type="datetime1">
              <a:rPr lang="en-US" smtClean="0"/>
              <a:pPr/>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96176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67F7025-0DF7-430B-AA4F-8C13C7564908}" type="datetime1">
              <a:rPr lang="en-US" smtClean="0"/>
              <a:pPr/>
              <a:t>7/28/2020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94311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AB5ADB9B-CC31-42B0-A448-401B59E60FAA}" type="datetime1">
              <a:rPr lang="en-US" smtClean="0"/>
              <a:pPr/>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5347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17DB471E-28C2-4B54-843B-24E7A84F235D}" type="datetime1">
              <a:rPr lang="en-US" smtClean="0"/>
              <a:pPr/>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96539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12995EF-5D36-4AB8-AB0E-2B2B8276BCA8}" type="datetime1">
              <a:rPr lang="en-US" smtClean="0"/>
              <a:pPr/>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65133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D62BF17-917E-428E-ACCA-8123FC225F91}" type="datetime1">
              <a:rPr lang="en-US" smtClean="0"/>
              <a:pPr/>
              <a:t>7/28/2020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757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3E7829B-9908-439F-B978-207B070C534F}" type="datetime1">
              <a:rPr lang="en-US" smtClean="0"/>
              <a:pPr/>
              <a:t>7/28/2020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0071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6774092-4C2D-4883-87CC-AB66C75EECDA}" type="datetime1">
              <a:rPr lang="en-US" smtClean="0"/>
              <a:pPr/>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7507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9A169C-2817-44C8-8CFE-A2CB19618FDA}" type="datetime1">
              <a:rPr lang="en-US" smtClean="0"/>
              <a:pPr/>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349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B8662520-20D1-4346-9996-DDE916BA9E77}" type="datetime1">
              <a:rPr lang="en-US" smtClean="0"/>
              <a:pPr/>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94610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E4F4B3C-F84A-4179-A3CD-77C5759528C9}" type="datetime1">
              <a:rPr lang="en-US" smtClean="0"/>
              <a:pPr/>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2956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23CB51A-6F2B-4C93-984B-F2C5B7043CA8}" type="datetime1">
              <a:rPr lang="en-US" smtClean="0"/>
              <a:pPr/>
              <a:t>7/28/2020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4177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3FC6E01-7D81-4EFB-A807-0130CBBDCD84}" type="datetime1">
              <a:rPr lang="en-US" smtClean="0"/>
              <a:pPr/>
              <a:t>7/28/2020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68305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E86842B0-5DAA-4B67-A215-896B72D6225C}" type="datetime1">
              <a:rPr lang="en-US" smtClean="0"/>
              <a:pPr/>
              <a:t>7/28/2020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9394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5674521-C93D-4E65-B4F1-987B5FF37CA5}" type="datetime1">
              <a:rPr lang="en-US" smtClean="0"/>
              <a:pPr/>
              <a:t>7/28/2020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30383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0F48FBE6-C3F7-4902-AA3F-1371AB8805C2}" type="datetime1">
              <a:rPr lang="en-US" smtClean="0"/>
              <a:pPr/>
              <a:t>7/28/2020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26520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EBB7C29-1D04-4B29-8F77-D7D3E0BD281C}" type="datetime1">
              <a:rPr lang="en-US" smtClean="0"/>
              <a:pPr/>
              <a:t>7/28/2020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17344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5FA781C-FDBC-4068-B766-5D4A5BCFF521}" type="datetime1">
              <a:rPr lang="en-US" smtClean="0"/>
              <a:pPr/>
              <a:t>7/28/2020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057259992"/>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economictimes.indiatimes.com/articleshow/65336216.cms?from=mdr&amp;utm_source=contentofinterest&amp;utm_medium=text&amp;utm_campaign=cppst"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timesofindia.indiatimes.com/articleshow/62423525.cms?utm_source=contentofinterest&amp;utm_medium=text&amp;utm_campaign=cppst"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www.ndtv.com/delhi-news/aap-has-to-pay-97-crore-for-its-controversial-ad-blitz-says-lieutenant-governor-1675042" TargetMode="External"/><Relationship Id="rId2" Type="http://schemas.openxmlformats.org/officeDocument/2006/relationships/hyperlink" Target="https://www.ndtv.com/india-news/modi-government-spent-rs-3-755-crore-on-advertisements-rti-1785471"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228600"/>
            <a:ext cx="7772400" cy="1905000"/>
          </a:xfrm>
        </p:spPr>
        <p:txBody>
          <a:bodyPr anchor="ctr"/>
          <a:lstStyle/>
          <a:p>
            <a:pPr algn="ctr"/>
            <a:r>
              <a:rPr lang="hi-IN" sz="7200" b="1" dirty="0">
                <a:effectLst>
                  <a:outerShdw blurRad="38100" dist="38100" dir="2700000" algn="tl">
                    <a:srgbClr val="000000">
                      <a:alpha val="43137"/>
                    </a:srgbClr>
                  </a:outerShdw>
                </a:effectLst>
                <a:latin typeface="Arial Rounded MT Bold" pitchFamily="34" charset="0"/>
              </a:rPr>
              <a:t>वित्तीय अनुशासन</a:t>
            </a:r>
            <a:endParaRPr lang="en-US" sz="7200" b="1" dirty="0">
              <a:effectLst>
                <a:outerShdw blurRad="38100" dist="38100" dir="2700000" algn="tl">
                  <a:srgbClr val="000000">
                    <a:alpha val="43137"/>
                  </a:srgbClr>
                </a:outerShdw>
              </a:effectLst>
              <a:latin typeface="Arial Rounded MT Bold" pitchFamily="34" charset="0"/>
            </a:endParaRPr>
          </a:p>
        </p:txBody>
      </p:sp>
      <p:sp>
        <p:nvSpPr>
          <p:cNvPr id="3" name="Content Placeholder 2"/>
          <p:cNvSpPr>
            <a:spLocks noGrp="1"/>
          </p:cNvSpPr>
          <p:nvPr>
            <p:ph idx="1"/>
          </p:nvPr>
        </p:nvSpPr>
        <p:spPr>
          <a:xfrm>
            <a:off x="914400" y="2362200"/>
            <a:ext cx="10439400" cy="4191000"/>
          </a:xfrm>
        </p:spPr>
        <p:txBody>
          <a:bodyPr>
            <a:noAutofit/>
          </a:bodyPr>
          <a:lstStyle/>
          <a:p>
            <a:pPr>
              <a:buNone/>
            </a:pPr>
            <a:r>
              <a:rPr lang="hi-IN" sz="5400" b="1" dirty="0" smtClean="0"/>
              <a:t>सत्र</a:t>
            </a:r>
            <a:r>
              <a:rPr lang="en-US" sz="5400" b="1" dirty="0" smtClean="0"/>
              <a:t> 4</a:t>
            </a:r>
            <a:r>
              <a:rPr lang="hi-IN" sz="5400" b="1" dirty="0" smtClean="0"/>
              <a:t> - </a:t>
            </a:r>
            <a:endParaRPr lang="en-US" sz="5400" b="1" dirty="0"/>
          </a:p>
          <a:p>
            <a:pPr>
              <a:buNone/>
            </a:pPr>
            <a:endParaRPr lang="en-US" sz="3600" dirty="0"/>
          </a:p>
          <a:p>
            <a:pPr marL="0" indent="0">
              <a:buNone/>
            </a:pPr>
            <a:r>
              <a:rPr lang="hi-IN" sz="7200" b="1" dirty="0"/>
              <a:t>भारत में हमारा पैसा कहाँ खर्च </a:t>
            </a:r>
            <a:r>
              <a:rPr lang="hi-IN" sz="7200" b="1" dirty="0" smtClean="0"/>
              <a:t>हो</a:t>
            </a:r>
            <a:r>
              <a:rPr lang="en-IN" sz="7200" b="1" dirty="0" smtClean="0"/>
              <a:t> </a:t>
            </a:r>
            <a:r>
              <a:rPr lang="hi-IN" sz="7200" b="1" dirty="0" smtClean="0"/>
              <a:t>रहा </a:t>
            </a:r>
            <a:r>
              <a:rPr lang="hi-IN" sz="7200" b="1" dirty="0"/>
              <a:t>है।</a:t>
            </a:r>
            <a:endParaRPr lang="en-US" sz="7200"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1" y="1066801"/>
            <a:ext cx="5715000" cy="5715000"/>
          </a:xfrm>
        </p:spPr>
        <p:txBody>
          <a:bodyPr vert="horz" lIns="91440" tIns="45720" rIns="91440" bIns="45720" rtlCol="0" anchor="ctr">
            <a:normAutofit/>
          </a:bodyPr>
          <a:lstStyle/>
          <a:p>
            <a:pPr marL="0" indent="0" algn="just">
              <a:buNone/>
            </a:pPr>
            <a:r>
              <a:rPr lang="hi-IN" sz="2400" b="1" dirty="0"/>
              <a:t>8. चारा घोटाला - 940 करोड़ रुपये</a:t>
            </a:r>
            <a:endParaRPr lang="en-US" b="1" dirty="0" smtClean="0"/>
          </a:p>
          <a:p>
            <a:pPr algn="just"/>
            <a:r>
              <a:rPr lang="hi-IN" dirty="0"/>
              <a:t>चारा घोटाला एक भ्रष्टाचार घोटाला था जिसमें पूर्वी भारतीय राज्य बिहार के सरकारी खजाने से लगभग 9.4 अरब रुपये का गबन शामिल था।</a:t>
            </a:r>
            <a:endParaRPr lang="en-US" b="1" dirty="0" smtClean="0"/>
          </a:p>
          <a:p>
            <a:pPr algn="just"/>
            <a:r>
              <a:rPr lang="hi-IN" dirty="0"/>
              <a:t>चोरी करने और गिरफ्तार </a:t>
            </a:r>
            <a:r>
              <a:rPr lang="hi-IN" dirty="0" smtClean="0"/>
              <a:t>होने </a:t>
            </a:r>
            <a:r>
              <a:rPr lang="hi-IN" dirty="0"/>
              <a:t>वालों में बहुत प्रमुख राजनेता और नेता </a:t>
            </a:r>
            <a:r>
              <a:rPr lang="hi-IN" dirty="0" smtClean="0"/>
              <a:t>थे।</a:t>
            </a:r>
            <a:endParaRPr lang="en-US" b="1" dirty="0"/>
          </a:p>
          <a:p>
            <a:pPr algn="just"/>
            <a:r>
              <a:rPr lang="hi-IN" dirty="0"/>
              <a:t>एक अन्य नेता पर </a:t>
            </a:r>
            <a:r>
              <a:rPr lang="hi-IN" dirty="0" smtClean="0"/>
              <a:t>300.60 </a:t>
            </a:r>
            <a:r>
              <a:rPr lang="hi-IN" dirty="0"/>
              <a:t>करोड़ </a:t>
            </a:r>
            <a:r>
              <a:rPr lang="hi-IN" dirty="0" smtClean="0"/>
              <a:t>रुपये लेने का </a:t>
            </a:r>
            <a:r>
              <a:rPr lang="hi-IN" dirty="0"/>
              <a:t>भी आरोप है।</a:t>
            </a:r>
            <a:endParaRPr lang="en-US" b="1" dirty="0"/>
          </a:p>
          <a:p>
            <a:pPr algn="just"/>
            <a:r>
              <a:rPr lang="hi-IN" dirty="0"/>
              <a:t>प्रमुख नेता में से एक को विशेष सीबीआई अदालत ने दोषी ठहराया था जबकि अन्य को बरी कर दिया गया था।</a:t>
            </a:r>
            <a:endParaRPr lang="en-US" b="1" dirty="0" smtClean="0"/>
          </a:p>
          <a:p>
            <a:r>
              <a:rPr lang="hi-IN" dirty="0"/>
              <a:t>अधिक जानकारी के लिए </a:t>
            </a:r>
            <a:r>
              <a:rPr lang="en-US" dirty="0"/>
              <a:t>:</a:t>
            </a:r>
            <a:r>
              <a:rPr lang="hi-IN" dirty="0"/>
              <a:t>-</a:t>
            </a:r>
            <a:r>
              <a:rPr lang="en-US" dirty="0"/>
              <a:t/>
            </a:r>
            <a:br>
              <a:rPr lang="en-US" dirty="0"/>
            </a:br>
            <a:r>
              <a:rPr lang="en-US" dirty="0"/>
              <a:t>https://economictimes.indiatimes.com/news/politics-and-nation/fodder-scam-sc-seeks-cbi-response-on-lalu-yadavs-bail-plea/articleshow/68423712.cms</a:t>
            </a:r>
            <a:endParaRPr lang="en-US"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
        <p:nvSpPr>
          <p:cNvPr id="6" name="Flowchart: Punched Tape 5"/>
          <p:cNvSpPr/>
          <p:nvPr/>
        </p:nvSpPr>
        <p:spPr>
          <a:xfrm>
            <a:off x="7086600" y="4995466"/>
            <a:ext cx="4003773" cy="1633934"/>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sz="2000" b="1" dirty="0"/>
              <a:t>6 लाख लोगों </a:t>
            </a:r>
            <a:r>
              <a:rPr lang="hi-IN" sz="2000" b="1" dirty="0" smtClean="0"/>
              <a:t>के बजट </a:t>
            </a:r>
            <a:r>
              <a:rPr lang="hi-IN" sz="2000" b="1" dirty="0"/>
              <a:t>का </a:t>
            </a:r>
            <a:r>
              <a:rPr lang="hi-IN" sz="2000" b="1" dirty="0" smtClean="0"/>
              <a:t>पैसा</a:t>
            </a:r>
            <a:endParaRPr lang="en-US" sz="2000" b="1" dirty="0"/>
          </a:p>
        </p:txBody>
      </p:sp>
      <p:pic>
        <p:nvPicPr>
          <p:cNvPr id="5" name="Picture 4"/>
          <p:cNvPicPr>
            <a:picLocks noChangeAspect="1"/>
          </p:cNvPicPr>
          <p:nvPr/>
        </p:nvPicPr>
        <p:blipFill>
          <a:blip r:embed="rId2"/>
          <a:stretch>
            <a:fillRect/>
          </a:stretch>
        </p:blipFill>
        <p:spPr>
          <a:xfrm>
            <a:off x="6096000" y="1315785"/>
            <a:ext cx="5958840" cy="3558540"/>
          </a:xfrm>
          <a:prstGeom prst="rect">
            <a:avLst/>
          </a:prstGeom>
        </p:spPr>
      </p:pic>
      <p:sp>
        <p:nvSpPr>
          <p:cNvPr id="7" name="Title 1"/>
          <p:cNvSpPr txBox="1">
            <a:spLocks/>
          </p:cNvSpPr>
          <p:nvPr/>
        </p:nvSpPr>
        <p:spPr>
          <a:xfrm>
            <a:off x="1676400" y="152400"/>
            <a:ext cx="8229600" cy="91440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i-IN" b="1" dirty="0" smtClean="0"/>
              <a:t>सार्वजनिक क्षेत्र में कुछ और उदाहरण</a:t>
            </a:r>
            <a:endParaRPr lang="en-US" b="1" dirty="0"/>
          </a:p>
        </p:txBody>
      </p:sp>
    </p:spTree>
    <p:extLst>
      <p:ext uri="{BB962C8B-B14F-4D97-AF65-F5344CB8AC3E}">
        <p14:creationId xmlns:p14="http://schemas.microsoft.com/office/powerpoint/2010/main" val="29526157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04800" y="1244505"/>
            <a:ext cx="5724515" cy="5237355"/>
          </a:xfrm>
        </p:spPr>
        <p:txBody>
          <a:bodyPr anchor="ctr">
            <a:normAutofit fontScale="92500" lnSpcReduction="20000"/>
          </a:bodyPr>
          <a:lstStyle/>
          <a:p>
            <a:pPr marL="0" indent="0" algn="just">
              <a:lnSpc>
                <a:spcPct val="120000"/>
              </a:lnSpc>
              <a:buNone/>
            </a:pPr>
            <a:r>
              <a:rPr lang="hi-IN" sz="2200" b="1" dirty="0"/>
              <a:t>9. राज्य सरकारों में से एक ने 300 करोड़ रुपए से अधिक की लागत से अपनी राजधानी में वास्तु अनुरूप इमारतें बनवाईं।</a:t>
            </a:r>
            <a:r>
              <a:rPr lang="en-IN" b="1" dirty="0" smtClean="0"/>
              <a:t> </a:t>
            </a:r>
          </a:p>
          <a:p>
            <a:pPr marL="0" indent="0" algn="just">
              <a:lnSpc>
                <a:spcPct val="120000"/>
              </a:lnSpc>
              <a:buNone/>
            </a:pPr>
            <a:r>
              <a:rPr lang="hi-IN" b="1" dirty="0" smtClean="0"/>
              <a:t>यशा.</a:t>
            </a:r>
            <a:r>
              <a:rPr lang="en-IN" b="1" dirty="0" smtClean="0"/>
              <a:t> 47:13,14, </a:t>
            </a:r>
            <a:r>
              <a:rPr lang="hi-IN" b="1" dirty="0"/>
              <a:t>यशा.</a:t>
            </a:r>
            <a:r>
              <a:rPr lang="nl-NL" dirty="0" smtClean="0">
                <a:latin typeface="Arial Rounded MT Bold" pitchFamily="34" charset="0"/>
              </a:rPr>
              <a:t> 44:25; </a:t>
            </a:r>
            <a:r>
              <a:rPr lang="hi-IN" b="1" dirty="0" smtClean="0">
                <a:latin typeface="Arial Rounded MT Bold" pitchFamily="34" charset="0"/>
              </a:rPr>
              <a:t>दानि.</a:t>
            </a:r>
            <a:r>
              <a:rPr lang="nl-NL" dirty="0" smtClean="0">
                <a:latin typeface="Arial Rounded MT Bold" pitchFamily="34" charset="0"/>
              </a:rPr>
              <a:t> 2:2-10, </a:t>
            </a:r>
            <a:r>
              <a:rPr lang="hi-IN" b="1" dirty="0">
                <a:latin typeface="Arial Rounded MT Bold" pitchFamily="34" charset="0"/>
              </a:rPr>
              <a:t>दानि.</a:t>
            </a:r>
            <a:r>
              <a:rPr lang="nl-NL" dirty="0" smtClean="0">
                <a:latin typeface="Arial Rounded MT Bold" pitchFamily="34" charset="0"/>
              </a:rPr>
              <a:t> 5:7-8, </a:t>
            </a:r>
            <a:r>
              <a:rPr lang="hi-IN" b="1" dirty="0">
                <a:latin typeface="Arial Rounded MT Bold" pitchFamily="34" charset="0"/>
              </a:rPr>
              <a:t>दानि.</a:t>
            </a:r>
            <a:r>
              <a:rPr lang="nl-NL" dirty="0" smtClean="0">
                <a:latin typeface="Arial Rounded MT Bold" pitchFamily="34" charset="0"/>
              </a:rPr>
              <a:t> 5:15-16, </a:t>
            </a:r>
            <a:r>
              <a:rPr lang="hi-IN" b="1" dirty="0">
                <a:latin typeface="Arial Rounded MT Bold" pitchFamily="34" charset="0"/>
              </a:rPr>
              <a:t>दानि.</a:t>
            </a:r>
            <a:r>
              <a:rPr lang="nl-NL" dirty="0" smtClean="0">
                <a:latin typeface="Arial Rounded MT Bold" pitchFamily="34" charset="0"/>
              </a:rPr>
              <a:t> 5:30</a:t>
            </a:r>
            <a:endParaRPr lang="en-IN" sz="900" b="1" dirty="0" smtClean="0"/>
          </a:p>
          <a:p>
            <a:pPr>
              <a:lnSpc>
                <a:spcPct val="120000"/>
              </a:lnSpc>
            </a:pPr>
            <a:r>
              <a:rPr lang="hi-IN" dirty="0"/>
              <a:t>मुख्यमंत्री ने विभिन्न सरकारी परिसरों के पुनर्गठन का आदेश दिया क्योंकि उनका निर्माण सही 'वास्तु' को ध्यान में रखकर नहीं किया गया था</a:t>
            </a:r>
            <a:r>
              <a:rPr lang="hi-IN" dirty="0" smtClean="0"/>
              <a:t>।</a:t>
            </a:r>
          </a:p>
          <a:p>
            <a:pPr>
              <a:lnSpc>
                <a:spcPct val="120000"/>
              </a:lnSpc>
            </a:pPr>
            <a:r>
              <a:rPr lang="hi-IN" dirty="0"/>
              <a:t>जाहिर है, न केवल एक राज्य, बल्कि अन्य राज्यों के मुख्यमंत्री भी इन हास्यास्पद और प्रतिगामी प्रथाओं में विश्वास करते हैं, जिनकी लागत करदाताओं के सैकड़ों करोड़ रुपये होती है।</a:t>
            </a:r>
            <a:endParaRPr lang="en-IN" b="1" dirty="0" smtClean="0"/>
          </a:p>
          <a:p>
            <a:pPr>
              <a:lnSpc>
                <a:spcPct val="120000"/>
              </a:lnSpc>
            </a:pPr>
            <a:r>
              <a:rPr lang="hi-IN" dirty="0"/>
              <a:t>अधिक जानकारी के लिए </a:t>
            </a:r>
            <a:r>
              <a:rPr lang="en-US" dirty="0"/>
              <a:t>:</a:t>
            </a:r>
            <a:r>
              <a:rPr lang="hi-IN" dirty="0"/>
              <a:t>-</a:t>
            </a:r>
            <a:r>
              <a:rPr lang="en-US" dirty="0"/>
              <a:t/>
            </a:r>
            <a:br>
              <a:rPr lang="en-US" dirty="0"/>
            </a:br>
            <a:r>
              <a:rPr lang="en-US" dirty="0"/>
              <a:t>https://</a:t>
            </a:r>
            <a:r>
              <a:rPr lang="en-US" dirty="0" smtClean="0"/>
              <a:t>www.hindustantimes.com/india-news/braving-protests-and-cost-concerns-kcr-s-vaastu-based-office-closer-to-reality/story-leok7pj4TnZqyCyKyPd6AO.html</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sp>
        <p:nvSpPr>
          <p:cNvPr id="10" name="Flowchart: Punched Tape 9"/>
          <p:cNvSpPr/>
          <p:nvPr/>
        </p:nvSpPr>
        <p:spPr>
          <a:xfrm>
            <a:off x="8822983" y="1451060"/>
            <a:ext cx="3216617" cy="1633934"/>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b="1" dirty="0" smtClean="0"/>
              <a:t>2 </a:t>
            </a:r>
            <a:r>
              <a:rPr lang="hi-IN" b="1" dirty="0"/>
              <a:t>लाख लोगों </a:t>
            </a:r>
            <a:r>
              <a:rPr lang="hi-IN" b="1" dirty="0" smtClean="0"/>
              <a:t>के बजट </a:t>
            </a:r>
            <a:r>
              <a:rPr lang="hi-IN" b="1" dirty="0"/>
              <a:t>का </a:t>
            </a:r>
            <a:r>
              <a:rPr lang="hi-IN" b="1" dirty="0" smtClean="0"/>
              <a:t>पैसा</a:t>
            </a:r>
            <a:endParaRPr lang="en-US" b="1" dirty="0"/>
          </a:p>
        </p:txBody>
      </p:sp>
      <p:grpSp>
        <p:nvGrpSpPr>
          <p:cNvPr id="2" name="Group 1"/>
          <p:cNvGrpSpPr/>
          <p:nvPr/>
        </p:nvGrpSpPr>
        <p:grpSpPr>
          <a:xfrm>
            <a:off x="5334000" y="134110"/>
            <a:ext cx="4439491" cy="4318703"/>
            <a:chOff x="6581355" y="1103311"/>
            <a:chExt cx="4439491" cy="4318703"/>
          </a:xfrm>
        </p:grpSpPr>
        <p:pic>
          <p:nvPicPr>
            <p:cNvPr id="5" name="Picture 4"/>
            <p:cNvPicPr>
              <a:picLocks noChangeAspect="1"/>
            </p:cNvPicPr>
            <p:nvPr/>
          </p:nvPicPr>
          <p:blipFill>
            <a:blip r:embed="rId2"/>
            <a:stretch>
              <a:fillRect/>
            </a:stretch>
          </p:blipFill>
          <p:spPr>
            <a:xfrm>
              <a:off x="7701154" y="2138554"/>
              <a:ext cx="2204846" cy="2204846"/>
            </a:xfrm>
            <a:prstGeom prst="rect">
              <a:avLst/>
            </a:prstGeom>
          </p:spPr>
        </p:pic>
        <p:sp>
          <p:nvSpPr>
            <p:cNvPr id="9" name="Multiply 8"/>
            <p:cNvSpPr/>
            <p:nvPr/>
          </p:nvSpPr>
          <p:spPr>
            <a:xfrm>
              <a:off x="6581355" y="1103311"/>
              <a:ext cx="4439491" cy="4318703"/>
            </a:xfrm>
            <a:prstGeom prst="mathMultiply">
              <a:avLst>
                <a:gd name="adj1" fmla="val 13730"/>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6296446" y="4017038"/>
            <a:ext cx="5220000" cy="1800000"/>
          </a:xfrm>
          <a:prstGeom prst="rect">
            <a:avLst/>
          </a:prstGeom>
          <a:solidFill>
            <a:schemeClr val="accent6">
              <a:lumMod val="75000"/>
            </a:schemeClr>
          </a:solidFill>
        </p:spPr>
        <p:txBody>
          <a:bodyPr wrap="square" anchor="ctr">
            <a:spAutoFit/>
          </a:bodyPr>
          <a:lstStyle/>
          <a:p>
            <a:r>
              <a:rPr lang="hi-IN" sz="1400" b="1" dirty="0" smtClean="0"/>
              <a:t>यशायाह</a:t>
            </a:r>
            <a:r>
              <a:rPr lang="en-US" sz="1400" b="1" dirty="0" smtClean="0"/>
              <a:t> </a:t>
            </a:r>
            <a:r>
              <a:rPr lang="en-US" sz="1400" b="1" dirty="0"/>
              <a:t>47:13-14 (NKJV)</a:t>
            </a:r>
          </a:p>
          <a:p>
            <a:r>
              <a:rPr lang="hi-IN" sz="1400" b="1" dirty="0"/>
              <a:t>तू तो युक्‍ति करते करते थक गई है। अब तेरे ज्योतिषी जो नक्षत्रों को ध्यान से देखते और नये नये चाँद को देखकर होनहार बताते हैं, वे खड़े होकर तुझे उन बातों से बचाएँ जो तुझ पर घटेंगी</a:t>
            </a:r>
            <a:r>
              <a:rPr lang="hi-IN" sz="1400" b="1" dirty="0" smtClean="0"/>
              <a:t>। देख</a:t>
            </a:r>
            <a:r>
              <a:rPr lang="hi-IN" sz="1400" b="1" dirty="0"/>
              <a:t>, वे भूसे के समान होकर आग से भस्म हो जाएँगे; वे अपने प्राणों को ज्वाला से न बचा सकेंगे। वह आग तापने के लिये नहीं, न ऐसी होगी जिसके सामने कोई बैठ सके!</a:t>
            </a:r>
          </a:p>
        </p:txBody>
      </p:sp>
      <p:sp>
        <p:nvSpPr>
          <p:cNvPr id="12" name="Title 1"/>
          <p:cNvSpPr txBox="1">
            <a:spLocks/>
          </p:cNvSpPr>
          <p:nvPr/>
        </p:nvSpPr>
        <p:spPr>
          <a:xfrm>
            <a:off x="1676400" y="152400"/>
            <a:ext cx="8229600" cy="91440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i-IN" b="1" dirty="0" smtClean="0"/>
              <a:t>सार्वजनिक क्षेत्र में कुछ और उदाहरण</a:t>
            </a:r>
            <a:endParaRPr lang="en-US"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600" y="1518506"/>
            <a:ext cx="5127952" cy="4933825"/>
          </a:xfrm>
        </p:spPr>
        <p:txBody>
          <a:bodyPr>
            <a:normAutofit/>
          </a:bodyPr>
          <a:lstStyle/>
          <a:p>
            <a:pPr marL="0" indent="0">
              <a:buNone/>
            </a:pPr>
            <a:r>
              <a:rPr lang="hi-IN" sz="2800" b="1" dirty="0"/>
              <a:t>11. केंद्र सरकार ने योग दिवस पर एसएमएस पर 15.87 करोड़ रुपये खर्च किए।</a:t>
            </a:r>
            <a:endParaRPr lang="hi-IN" sz="2800" b="1" dirty="0" smtClean="0"/>
          </a:p>
          <a:p>
            <a:endParaRPr lang="hi-IN" sz="800" dirty="0" smtClean="0"/>
          </a:p>
          <a:p>
            <a:r>
              <a:rPr lang="hi-IN" dirty="0" smtClean="0"/>
              <a:t>अधिक जानकारी के लिए :-</a:t>
            </a:r>
            <a:r>
              <a:rPr lang="en-US" dirty="0"/>
              <a:t/>
            </a:r>
            <a:br>
              <a:rPr lang="en-US" dirty="0"/>
            </a:br>
            <a:r>
              <a:rPr lang="en-US" dirty="0"/>
              <a:t>http://www.firstpost.com/india/hardselling-mann-ki-baat-yoga-day-rti-queries-reveal-modi-govt-spent-rs-24-cr-ads-2379740.html</a:t>
            </a:r>
            <a:endParaRPr lang="en-US" b="1" dirty="0" smtClean="0"/>
          </a:p>
          <a:p>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12</a:t>
            </a:fld>
            <a:endParaRPr lang="en-US"/>
          </a:p>
        </p:txBody>
      </p:sp>
      <p:sp>
        <p:nvSpPr>
          <p:cNvPr id="9" name="Flowchart: Punched Tape 8"/>
          <p:cNvSpPr/>
          <p:nvPr/>
        </p:nvSpPr>
        <p:spPr>
          <a:xfrm>
            <a:off x="1066800" y="4843066"/>
            <a:ext cx="4003773" cy="1633934"/>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sz="2000" b="1" dirty="0" smtClean="0"/>
              <a:t>10,000 </a:t>
            </a:r>
            <a:r>
              <a:rPr lang="hi-IN" sz="2000" b="1" dirty="0"/>
              <a:t>लोगों के बजट का </a:t>
            </a:r>
            <a:r>
              <a:rPr lang="hi-IN" sz="2000" b="1" dirty="0" smtClean="0"/>
              <a:t>पैसा</a:t>
            </a:r>
            <a:endParaRPr lang="en-US" sz="2000" dirty="0"/>
          </a:p>
        </p:txBody>
      </p:sp>
      <p:pic>
        <p:nvPicPr>
          <p:cNvPr id="8" name="Picture 7"/>
          <p:cNvPicPr>
            <a:picLocks noChangeAspect="1"/>
          </p:cNvPicPr>
          <p:nvPr/>
        </p:nvPicPr>
        <p:blipFill>
          <a:blip r:embed="rId2"/>
          <a:stretch>
            <a:fillRect/>
          </a:stretch>
        </p:blipFill>
        <p:spPr>
          <a:xfrm>
            <a:off x="6101499" y="1600200"/>
            <a:ext cx="6063691" cy="3733800"/>
          </a:xfrm>
          <a:prstGeom prst="rect">
            <a:avLst/>
          </a:prstGeom>
        </p:spPr>
      </p:pic>
      <p:sp>
        <p:nvSpPr>
          <p:cNvPr id="10" name="Title 1"/>
          <p:cNvSpPr txBox="1">
            <a:spLocks/>
          </p:cNvSpPr>
          <p:nvPr/>
        </p:nvSpPr>
        <p:spPr>
          <a:xfrm>
            <a:off x="1676400" y="152400"/>
            <a:ext cx="8229600" cy="91440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i-IN" b="1" dirty="0" smtClean="0"/>
              <a:t>सार्वजनिक क्षेत्र में कुछ और उदाहरण</a:t>
            </a:r>
            <a:endParaRPr lang="en-US"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70364" y="1600201"/>
            <a:ext cx="5678035" cy="3657600"/>
          </a:xfrm>
        </p:spPr>
        <p:txBody>
          <a:bodyPr>
            <a:normAutofit/>
          </a:bodyPr>
          <a:lstStyle/>
          <a:p>
            <a:pPr marL="0" indent="0">
              <a:buNone/>
            </a:pPr>
            <a:r>
              <a:rPr lang="hi-IN" sz="2000" b="1" dirty="0"/>
              <a:t>12. भारत के प्रमुख राज्यों में से एक CMO ने 2017-2018 में चाय पर 3.4 करोड़ रुपये खर्च किए। वह प्रति दिन 18,500 कप है।</a:t>
            </a:r>
            <a:endParaRPr lang="en-IN" sz="2000" b="1" dirty="0" smtClean="0"/>
          </a:p>
          <a:p>
            <a:endParaRPr lang="hi-IN" dirty="0" smtClean="0"/>
          </a:p>
          <a:p>
            <a:r>
              <a:rPr lang="hi-IN" dirty="0" smtClean="0"/>
              <a:t>अधिक जानकारी के लिए :-</a:t>
            </a:r>
            <a:r>
              <a:rPr lang="en-US" dirty="0"/>
              <a:t/>
            </a:r>
            <a:br>
              <a:rPr lang="en-US" dirty="0"/>
            </a:br>
            <a:r>
              <a:rPr lang="en-US" dirty="0"/>
              <a:t>https://zeenews.india.com/maharashtra/18500-cups-of-tea-per-day-after-rats-congress-alleges-tea-scam-in-maharashtra-2094437.html</a:t>
            </a:r>
            <a:endParaRPr lang="en-US" b="1" dirty="0" smtClean="0"/>
          </a:p>
          <a:p>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sp>
        <p:nvSpPr>
          <p:cNvPr id="6" name="Flowchart: Punched Tape 5"/>
          <p:cNvSpPr/>
          <p:nvPr/>
        </p:nvSpPr>
        <p:spPr>
          <a:xfrm>
            <a:off x="1008013" y="4843066"/>
            <a:ext cx="4003773" cy="1633934"/>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b="1" dirty="0" smtClean="0"/>
              <a:t>2,140 </a:t>
            </a:r>
            <a:r>
              <a:rPr lang="hi-IN" b="1" dirty="0"/>
              <a:t>लोगों के बजट का पैसा</a:t>
            </a:r>
            <a:endParaRPr lang="en-US" dirty="0"/>
          </a:p>
        </p:txBody>
      </p:sp>
      <p:sp>
        <p:nvSpPr>
          <p:cNvPr id="8" name="Title 1"/>
          <p:cNvSpPr>
            <a:spLocks noGrp="1"/>
          </p:cNvSpPr>
          <p:nvPr>
            <p:ph type="title"/>
          </p:nvPr>
        </p:nvSpPr>
        <p:spPr>
          <a:xfrm>
            <a:off x="1905000" y="152400"/>
            <a:ext cx="8229600" cy="914400"/>
          </a:xfrm>
        </p:spPr>
        <p:txBody>
          <a:bodyPr/>
          <a:lstStyle/>
          <a:p>
            <a:pPr algn="ctr"/>
            <a:r>
              <a:rPr lang="hi-IN" dirty="0" smtClean="0"/>
              <a:t>सार्वजनिक क्षेत्र में कुछ और उदाहरण</a:t>
            </a:r>
            <a:endParaRPr lang="en-US" dirty="0"/>
          </a:p>
        </p:txBody>
      </p:sp>
      <p:pic>
        <p:nvPicPr>
          <p:cNvPr id="9" name="Picture 8"/>
          <p:cNvPicPr>
            <a:picLocks noChangeAspect="1"/>
          </p:cNvPicPr>
          <p:nvPr/>
        </p:nvPicPr>
        <p:blipFill>
          <a:blip r:embed="rId2"/>
          <a:stretch>
            <a:fillRect/>
          </a:stretch>
        </p:blipFill>
        <p:spPr>
          <a:xfrm>
            <a:off x="6553200" y="2072545"/>
            <a:ext cx="4920792" cy="3261455"/>
          </a:xfrm>
          <a:prstGeom prst="rect">
            <a:avLst/>
          </a:prstGeom>
        </p:spPr>
      </p:pic>
    </p:spTree>
    <p:extLst>
      <p:ext uri="{BB962C8B-B14F-4D97-AF65-F5344CB8AC3E}">
        <p14:creationId xmlns:p14="http://schemas.microsoft.com/office/powerpoint/2010/main" val="30921858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457200" y="1447800"/>
            <a:ext cx="5691420" cy="4772464"/>
          </a:xfrm>
        </p:spPr>
        <p:txBody>
          <a:bodyPr>
            <a:normAutofit/>
          </a:bodyPr>
          <a:lstStyle/>
          <a:p>
            <a:pPr marL="0" indent="0">
              <a:buNone/>
            </a:pPr>
            <a:r>
              <a:rPr lang="hi-IN" sz="2200" b="1" dirty="0"/>
              <a:t>14. नई दिल्ली: एक राज्य सरकार ने हेलिकॉप्टर किराए पर लेने के लिए 14 लाख रुपये से अधिक खर्च किए, जिसमें से एक वरिष्ठ पुलिस अधिकारी तीर्थयात्रियों पर गुलाब की पंखुड़ियों की बौछार कर रहा था।</a:t>
            </a:r>
            <a:r>
              <a:rPr lang="en-US" dirty="0"/>
              <a:t> </a:t>
            </a:r>
            <a:br>
              <a:rPr lang="en-US" dirty="0"/>
            </a:br>
            <a:r>
              <a:rPr lang="en-US" dirty="0"/>
              <a:t/>
            </a:r>
            <a:br>
              <a:rPr lang="en-US" dirty="0"/>
            </a:br>
            <a:r>
              <a:rPr lang="hi-IN" dirty="0" smtClean="0"/>
              <a:t>अधिक जानकारी के लिए :-</a:t>
            </a:r>
            <a:r>
              <a:rPr lang="en-US" dirty="0"/>
              <a:t/>
            </a:r>
            <a:br>
              <a:rPr lang="en-US" dirty="0"/>
            </a:br>
            <a:r>
              <a:rPr lang="en-US" dirty="0">
                <a:hlinkClick r:id="rId2"/>
              </a:rPr>
              <a:t>//economictimes.indiatimes.com/</a:t>
            </a:r>
            <a:r>
              <a:rPr lang="en-US" dirty="0" err="1">
                <a:hlinkClick r:id="rId2"/>
              </a:rPr>
              <a:t>articleshow</a:t>
            </a:r>
            <a:r>
              <a:rPr lang="en-US" dirty="0">
                <a:hlinkClick r:id="rId2"/>
              </a:rPr>
              <a:t>/65336216.cms?from=</a:t>
            </a:r>
            <a:r>
              <a:rPr lang="en-US" dirty="0" err="1">
                <a:hlinkClick r:id="rId2"/>
              </a:rPr>
              <a:t>mdr&amp;utm_source</a:t>
            </a:r>
            <a:r>
              <a:rPr lang="en-US" dirty="0">
                <a:hlinkClick r:id="rId2"/>
              </a:rPr>
              <a:t>=</a:t>
            </a:r>
            <a:r>
              <a:rPr lang="en-US" dirty="0" err="1">
                <a:hlinkClick r:id="rId2"/>
              </a:rPr>
              <a:t>contentofinterest&amp;utm_medium</a:t>
            </a:r>
            <a:r>
              <a:rPr lang="en-US" dirty="0">
                <a:hlinkClick r:id="rId2"/>
              </a:rPr>
              <a:t>=</a:t>
            </a:r>
            <a:r>
              <a:rPr lang="en-US" dirty="0" err="1">
                <a:hlinkClick r:id="rId2"/>
              </a:rPr>
              <a:t>text&amp;utm_campaign</a:t>
            </a:r>
            <a:r>
              <a:rPr lang="en-US" dirty="0">
                <a:hlinkClick r:id="rId2"/>
              </a:rPr>
              <a:t>=</a:t>
            </a:r>
            <a:r>
              <a:rPr lang="en-US" dirty="0" err="1">
                <a:hlinkClick r:id="rId2"/>
              </a:rPr>
              <a:t>cppst</a:t>
            </a:r>
            <a:endParaRPr lang="en-US" dirty="0"/>
          </a:p>
          <a:p>
            <a:pPr marL="68580" indent="0">
              <a:buNone/>
            </a:pPr>
            <a:endParaRPr lang="en-US" b="1" dirty="0" smtClean="0"/>
          </a:p>
          <a:p>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sp>
        <p:nvSpPr>
          <p:cNvPr id="7" name="Title 1"/>
          <p:cNvSpPr>
            <a:spLocks noGrp="1"/>
          </p:cNvSpPr>
          <p:nvPr>
            <p:ph type="title"/>
          </p:nvPr>
        </p:nvSpPr>
        <p:spPr>
          <a:xfrm>
            <a:off x="1752600" y="228600"/>
            <a:ext cx="8229600" cy="914400"/>
          </a:xfrm>
        </p:spPr>
        <p:txBody>
          <a:bodyPr/>
          <a:lstStyle/>
          <a:p>
            <a:pPr algn="ctr"/>
            <a:r>
              <a:rPr lang="hi-IN" dirty="0" smtClean="0"/>
              <a:t>सार्वजनिक क्षेत्र में कुछ और उदाहरण</a:t>
            </a:r>
            <a:endParaRPr lang="en-US" dirty="0"/>
          </a:p>
        </p:txBody>
      </p:sp>
      <p:sp>
        <p:nvSpPr>
          <p:cNvPr id="10" name="Flowchart: Punched Tape 9"/>
          <p:cNvSpPr/>
          <p:nvPr/>
        </p:nvSpPr>
        <p:spPr>
          <a:xfrm>
            <a:off x="914400" y="4953000"/>
            <a:ext cx="4003773" cy="1633934"/>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b="1" dirty="0" smtClean="0"/>
              <a:t>88 </a:t>
            </a:r>
            <a:r>
              <a:rPr lang="hi-IN" b="1" dirty="0"/>
              <a:t>लोगों के बजट का पैसा</a:t>
            </a:r>
            <a:endParaRPr lang="en-US" dirty="0"/>
          </a:p>
        </p:txBody>
      </p:sp>
      <p:pic>
        <p:nvPicPr>
          <p:cNvPr id="8" name="Picture 7"/>
          <p:cNvPicPr>
            <a:picLocks noChangeAspect="1"/>
          </p:cNvPicPr>
          <p:nvPr/>
        </p:nvPicPr>
        <p:blipFill>
          <a:blip r:embed="rId3"/>
          <a:stretch>
            <a:fillRect/>
          </a:stretch>
        </p:blipFill>
        <p:spPr>
          <a:xfrm>
            <a:off x="6934200" y="1764942"/>
            <a:ext cx="4191000" cy="4102458"/>
          </a:xfrm>
          <a:prstGeom prst="rect">
            <a:avLst/>
          </a:prstGeom>
        </p:spPr>
      </p:pic>
    </p:spTree>
    <p:extLst>
      <p:ext uri="{BB962C8B-B14F-4D97-AF65-F5344CB8AC3E}">
        <p14:creationId xmlns:p14="http://schemas.microsoft.com/office/powerpoint/2010/main" val="22041019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33400" y="1295400"/>
            <a:ext cx="6248400" cy="5056129"/>
          </a:xfrm>
        </p:spPr>
        <p:txBody>
          <a:bodyPr>
            <a:normAutofit/>
          </a:bodyPr>
          <a:lstStyle/>
          <a:p>
            <a:pPr marL="0" indent="0">
              <a:buNone/>
            </a:pPr>
            <a:r>
              <a:rPr lang="hi-IN" sz="2200" b="1" dirty="0"/>
              <a:t>15. एक राज्य सरकार ने अंतर्राष्ट्रीय महोत्सव के दौरान एक धार्मिक पुस्तक की सिर्फ 10 प्रतियां खरीदने पर लगभग 3.8 लाख रुपये खर्च किए।</a:t>
            </a:r>
            <a:endParaRPr lang="en-US" sz="2200" b="1" dirty="0" smtClean="0"/>
          </a:p>
          <a:p>
            <a:endParaRPr lang="en-US" dirty="0"/>
          </a:p>
          <a:p>
            <a:pPr marL="68580" indent="0">
              <a:buNone/>
            </a:pPr>
            <a:r>
              <a:rPr lang="hi-IN" dirty="0"/>
              <a:t>राज्य ने सितारों और </a:t>
            </a:r>
            <a:r>
              <a:rPr lang="hi-IN" dirty="0" smtClean="0"/>
              <a:t>उच्चपदस्थ </a:t>
            </a:r>
            <a:r>
              <a:rPr lang="hi-IN" dirty="0"/>
              <a:t>व्यक्तियों को कार्यक्रम में उनके प्रदर्शन और भागीदारी के लिए 25 लाख रुपये खर्च किए!</a:t>
            </a:r>
            <a:r>
              <a:rPr lang="en-US" dirty="0"/>
              <a:t/>
            </a:r>
            <a:br>
              <a:rPr lang="en-US" dirty="0"/>
            </a:br>
            <a:r>
              <a:rPr lang="en-US" dirty="0" smtClean="0"/>
              <a:t/>
            </a:r>
            <a:br>
              <a:rPr lang="en-US" dirty="0" smtClean="0"/>
            </a:br>
            <a:r>
              <a:rPr lang="en-US" dirty="0" smtClean="0"/>
              <a:t/>
            </a:r>
            <a:br>
              <a:rPr lang="en-US" dirty="0" smtClean="0"/>
            </a:br>
            <a:r>
              <a:rPr lang="hi-IN" dirty="0" smtClean="0"/>
              <a:t>अधिक जानकारी के लिए :-</a:t>
            </a:r>
            <a:r>
              <a:rPr lang="en-US" dirty="0" smtClean="0"/>
              <a:t/>
            </a:r>
            <a:br>
              <a:rPr lang="en-US" dirty="0" smtClean="0"/>
            </a:br>
            <a:r>
              <a:rPr lang="en-US" dirty="0" smtClean="0">
                <a:hlinkClick r:id="rId2"/>
              </a:rPr>
              <a:t>http://timesofindia.indiatimes.com/articleshow/62423525.cms?utm_source=contentofinterest&amp;utm_medium=text&amp;utm_campaign=cppst</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sp>
        <p:nvSpPr>
          <p:cNvPr id="8" name="Title 1"/>
          <p:cNvSpPr>
            <a:spLocks noGrp="1"/>
          </p:cNvSpPr>
          <p:nvPr>
            <p:ph type="title"/>
          </p:nvPr>
        </p:nvSpPr>
        <p:spPr>
          <a:xfrm>
            <a:off x="1905000" y="152400"/>
            <a:ext cx="8229600" cy="914400"/>
          </a:xfrm>
        </p:spPr>
        <p:txBody>
          <a:bodyPr anchor="ctr"/>
          <a:lstStyle/>
          <a:p>
            <a:pPr algn="ctr"/>
            <a:r>
              <a:rPr lang="hi-IN" dirty="0" smtClean="0"/>
              <a:t>सार्वजनिक क्षेत्र में कुछ और उदाहरण</a:t>
            </a:r>
            <a:endParaRPr lang="en-US" dirty="0"/>
          </a:p>
        </p:txBody>
      </p:sp>
      <p:sp>
        <p:nvSpPr>
          <p:cNvPr id="9" name="Flowchart: Punched Tape 8"/>
          <p:cNvSpPr/>
          <p:nvPr/>
        </p:nvSpPr>
        <p:spPr>
          <a:xfrm>
            <a:off x="7620000" y="4766866"/>
            <a:ext cx="4003773" cy="1633934"/>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b="1" dirty="0" smtClean="0"/>
              <a:t>24 </a:t>
            </a:r>
            <a:r>
              <a:rPr lang="hi-IN" b="1" dirty="0"/>
              <a:t>लोगों के बजट का पैसा</a:t>
            </a:r>
            <a:endParaRPr lang="en-US" dirty="0"/>
          </a:p>
        </p:txBody>
      </p:sp>
      <p:pic>
        <p:nvPicPr>
          <p:cNvPr id="10" name="Picture 9"/>
          <p:cNvPicPr>
            <a:picLocks noChangeAspect="1"/>
          </p:cNvPicPr>
          <p:nvPr/>
        </p:nvPicPr>
        <p:blipFill>
          <a:blip r:embed="rId3"/>
          <a:stretch>
            <a:fillRect/>
          </a:stretch>
        </p:blipFill>
        <p:spPr>
          <a:xfrm>
            <a:off x="7247924" y="1600200"/>
            <a:ext cx="4944075" cy="2778596"/>
          </a:xfrm>
          <a:prstGeom prst="rect">
            <a:avLst/>
          </a:prstGeom>
        </p:spPr>
      </p:pic>
    </p:spTree>
    <p:extLst>
      <p:ext uri="{BB962C8B-B14F-4D97-AF65-F5344CB8AC3E}">
        <p14:creationId xmlns:p14="http://schemas.microsoft.com/office/powerpoint/2010/main" val="1466036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hi-IN" dirty="0"/>
              <a:t>बजाय </a:t>
            </a:r>
            <a:r>
              <a:rPr lang="hi-IN" dirty="0" smtClean="0"/>
              <a:t>…..</a:t>
            </a:r>
            <a:endParaRPr lang="hi-IN" dirty="0"/>
          </a:p>
        </p:txBody>
      </p:sp>
      <p:sp>
        <p:nvSpPr>
          <p:cNvPr id="6" name="Content Placeholder 5"/>
          <p:cNvSpPr>
            <a:spLocks noGrp="1"/>
          </p:cNvSpPr>
          <p:nvPr>
            <p:ph idx="1"/>
          </p:nvPr>
        </p:nvSpPr>
        <p:spPr>
          <a:xfrm>
            <a:off x="685800" y="1414842"/>
            <a:ext cx="10207920" cy="5206796"/>
          </a:xfrm>
        </p:spPr>
        <p:txBody>
          <a:bodyPr anchor="ctr">
            <a:normAutofit/>
          </a:bodyPr>
          <a:lstStyle/>
          <a:p>
            <a:pPr marL="0" indent="0">
              <a:buNone/>
            </a:pPr>
            <a:r>
              <a:rPr lang="hi-IN" dirty="0"/>
              <a:t>आइए देखें कि उस पैसे को खर्च करने के बजाय वे और क्या कर सकते थे।</a:t>
            </a:r>
            <a:endParaRPr lang="en-US" dirty="0" smtClean="0"/>
          </a:p>
          <a:p>
            <a:r>
              <a:rPr lang="hi-IN" dirty="0"/>
              <a:t>भूखे बच्चों को खाना खिलाएं - 20 करोड़ बच्चे भूखे सोते </a:t>
            </a:r>
            <a:r>
              <a:rPr lang="hi-IN" dirty="0" smtClean="0"/>
              <a:t>हैं।</a:t>
            </a:r>
            <a:endParaRPr lang="en-US" dirty="0" smtClean="0"/>
          </a:p>
          <a:p>
            <a:r>
              <a:rPr lang="hi-IN" dirty="0"/>
              <a:t>गरीबों </a:t>
            </a:r>
            <a:r>
              <a:rPr lang="hi-IN" dirty="0" smtClean="0"/>
              <a:t>के लिए कपड़े</a:t>
            </a:r>
            <a:endParaRPr lang="en-US" dirty="0" smtClean="0"/>
          </a:p>
          <a:p>
            <a:r>
              <a:rPr lang="hi-IN" dirty="0"/>
              <a:t>कई के लिए आवास - 20 लाख लोग बेघर हैं।</a:t>
            </a:r>
            <a:endParaRPr lang="en-US" dirty="0" smtClean="0"/>
          </a:p>
          <a:p>
            <a:r>
              <a:rPr lang="hi-IN" dirty="0"/>
              <a:t>राष्ट्र निर्माण के लिए शिक्षा - 35 करोड़ भारतीय निरक्षर हैं।</a:t>
            </a:r>
            <a:endParaRPr lang="en-US" dirty="0" smtClean="0"/>
          </a:p>
          <a:p>
            <a:r>
              <a:rPr lang="hi-IN" dirty="0"/>
              <a:t>गाँवों को बिजली प्रदान करें - भारत के 18,452 गाँवों में से केवल 1,417 में ही 100% घरेलू </a:t>
            </a:r>
            <a:r>
              <a:rPr lang="hi-IN" dirty="0" smtClean="0"/>
              <a:t>उपलब्ध </a:t>
            </a:r>
            <a:r>
              <a:rPr lang="hi-IN" dirty="0"/>
              <a:t>है </a:t>
            </a:r>
            <a:r>
              <a:rPr lang="hi-IN" dirty="0" smtClean="0"/>
              <a:t>– जो कुल </a:t>
            </a:r>
            <a:r>
              <a:rPr lang="hi-IN" dirty="0"/>
              <a:t>का 7.3</a:t>
            </a:r>
            <a:r>
              <a:rPr lang="hi-IN" dirty="0" smtClean="0"/>
              <a:t>% हिस्सा </a:t>
            </a:r>
            <a:r>
              <a:rPr lang="hi-IN" dirty="0"/>
              <a:t>हैं।</a:t>
            </a:r>
            <a:endParaRPr lang="en-US" dirty="0" smtClean="0"/>
          </a:p>
          <a:p>
            <a:r>
              <a:rPr lang="hi-IN" dirty="0"/>
              <a:t>सुनिश्चित करें कि कोई भी बच्चा फिर से ऑक्सीजन की कमी से नहीं </a:t>
            </a:r>
            <a:r>
              <a:rPr lang="hi-IN" dirty="0" smtClean="0"/>
              <a:t>मरेगा </a:t>
            </a:r>
            <a:r>
              <a:rPr lang="hi-IN" dirty="0"/>
              <a:t>- हर साल </a:t>
            </a:r>
            <a:r>
              <a:rPr lang="hi-IN" dirty="0" smtClean="0"/>
              <a:t>24 लाख </a:t>
            </a:r>
            <a:r>
              <a:rPr lang="hi-IN" dirty="0"/>
              <a:t>भारतीय उपचार </a:t>
            </a:r>
            <a:r>
              <a:rPr lang="hi-IN" dirty="0" smtClean="0"/>
              <a:t>अयोग्य </a:t>
            </a:r>
            <a:r>
              <a:rPr lang="hi-IN" dirty="0"/>
              <a:t>परिस्थितियों </a:t>
            </a:r>
            <a:r>
              <a:rPr lang="hi-IN" dirty="0" smtClean="0"/>
              <a:t>के कारन मर </a:t>
            </a:r>
            <a:r>
              <a:rPr lang="hi-IN" dirty="0"/>
              <a:t>जाते हैं।</a:t>
            </a:r>
            <a:endParaRPr lang="en-US" dirty="0" smtClean="0"/>
          </a:p>
          <a:p>
            <a:endParaRPr lang="en-US" dirty="0"/>
          </a:p>
          <a:p>
            <a:endParaRPr lang="en-US" dirty="0" smtClean="0"/>
          </a:p>
          <a:p>
            <a:r>
              <a:rPr lang="hi-IN" dirty="0" smtClean="0"/>
              <a:t>..... </a:t>
            </a:r>
            <a:r>
              <a:rPr lang="hi-IN" dirty="0"/>
              <a:t>अन्य बातों के अलावा!</a:t>
            </a: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9144000" cy="1219200"/>
          </a:xfrm>
        </p:spPr>
        <p:txBody>
          <a:bodyPr anchor="ctr">
            <a:normAutofit fontScale="90000"/>
          </a:bodyPr>
          <a:lstStyle/>
          <a:p>
            <a:pPr algn="ctr"/>
            <a:r>
              <a:rPr lang="hi-IN" dirty="0"/>
              <a:t>निजी क्षेत्र - </a:t>
            </a:r>
            <a:r>
              <a:rPr lang="hi-IN" dirty="0" smtClean="0"/>
              <a:t>बेकार में </a:t>
            </a:r>
            <a:r>
              <a:rPr lang="hi-IN" dirty="0"/>
              <a:t>खर्च किया गया </a:t>
            </a:r>
            <a:r>
              <a:rPr lang="hi-IN" dirty="0" smtClean="0"/>
              <a:t>पैसा </a:t>
            </a:r>
            <a:r>
              <a:rPr lang="hi-IN" dirty="0"/>
              <a:t>- 15 तरीके</a:t>
            </a:r>
            <a:endParaRPr lang="en-US" dirty="0"/>
          </a:p>
        </p:txBody>
      </p:sp>
      <p:sp>
        <p:nvSpPr>
          <p:cNvPr id="3" name="Content Placeholder 2"/>
          <p:cNvSpPr>
            <a:spLocks noGrp="1"/>
          </p:cNvSpPr>
          <p:nvPr>
            <p:ph sz="half" idx="1"/>
          </p:nvPr>
        </p:nvSpPr>
        <p:spPr>
          <a:xfrm>
            <a:off x="609600" y="1539083"/>
            <a:ext cx="4114800" cy="2285999"/>
          </a:xfrm>
        </p:spPr>
        <p:txBody>
          <a:bodyPr>
            <a:normAutofit/>
          </a:bodyPr>
          <a:lstStyle/>
          <a:p>
            <a:r>
              <a:rPr lang="en-US" sz="3600" b="1" dirty="0" smtClean="0"/>
              <a:t>1. </a:t>
            </a:r>
            <a:r>
              <a:rPr lang="hi-IN" sz="3600" b="1" dirty="0" smtClean="0"/>
              <a:t>शादी</a:t>
            </a:r>
            <a:endParaRPr lang="hi-IN" b="1" dirty="0" smtClean="0"/>
          </a:p>
          <a:p>
            <a:endParaRPr lang="en-US" sz="800" b="1" dirty="0" smtClean="0"/>
          </a:p>
          <a:p>
            <a:r>
              <a:rPr lang="hi-IN" b="1" dirty="0"/>
              <a:t>लोग लगभग 30 वर्षों तक कड़ी मेहनत करते हैं और अपनी बेटी की शादी में 75% बचत खर्च करते हैं!</a:t>
            </a:r>
            <a:r>
              <a:rPr lang="en-US" b="1" dirty="0" smtClean="0"/>
              <a:t> </a:t>
            </a:r>
            <a:endParaRPr lang="en-US" b="1" dirty="0"/>
          </a:p>
        </p:txBody>
      </p:sp>
      <p:pic>
        <p:nvPicPr>
          <p:cNvPr id="1026" name="Picture 2" descr="C:\Users\Dell\Desktop\2019\School of Financial Discipline\waste on wedding.jpg"/>
          <p:cNvPicPr>
            <a:picLocks noGrp="1" noChangeAspect="1" noChangeArrowheads="1"/>
          </p:cNvPicPr>
          <p:nvPr>
            <p:ph sz="half" idx="2"/>
          </p:nvPr>
        </p:nvPicPr>
        <p:blipFill>
          <a:blip r:embed="rId2"/>
          <a:srcRect/>
          <a:stretch>
            <a:fillRect/>
          </a:stretch>
        </p:blipFill>
        <p:spPr bwMode="auto">
          <a:xfrm>
            <a:off x="4800600" y="1447800"/>
            <a:ext cx="7159543" cy="4495800"/>
          </a:xfrm>
          <a:prstGeom prst="rect">
            <a:avLst/>
          </a:prstGeom>
          <a:noFill/>
          <a:effectLst>
            <a:softEdge rad="127000"/>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5" name="Rectangle 4"/>
          <p:cNvSpPr/>
          <p:nvPr/>
        </p:nvSpPr>
        <p:spPr>
          <a:xfrm>
            <a:off x="533400" y="4140875"/>
            <a:ext cx="4114800" cy="2031325"/>
          </a:xfrm>
          <a:prstGeom prst="rect">
            <a:avLst/>
          </a:prstGeom>
          <a:solidFill>
            <a:schemeClr val="accent6">
              <a:lumMod val="75000"/>
            </a:schemeClr>
          </a:solidFill>
        </p:spPr>
        <p:txBody>
          <a:bodyPr wrap="square">
            <a:spAutoFit/>
          </a:bodyPr>
          <a:lstStyle/>
          <a:p>
            <a:r>
              <a:rPr lang="hi-IN" dirty="0" smtClean="0"/>
              <a:t>लुका</a:t>
            </a:r>
            <a:r>
              <a:rPr lang="en-US" dirty="0" smtClean="0"/>
              <a:t> 14:13-14</a:t>
            </a:r>
            <a:endParaRPr lang="hi-IN" dirty="0" smtClean="0"/>
          </a:p>
          <a:p>
            <a:endParaRPr lang="en-US" dirty="0"/>
          </a:p>
          <a:p>
            <a:r>
              <a:rPr lang="hi-IN" dirty="0"/>
              <a:t>परन्तु जब तू भोज करे तो कंगालों, टुण्डों, लंगड़ों और अन्धों को बुला। </a:t>
            </a:r>
            <a:r>
              <a:rPr lang="hi-IN" dirty="0" smtClean="0"/>
              <a:t>तब </a:t>
            </a:r>
            <a:r>
              <a:rPr lang="hi-IN" dirty="0"/>
              <a:t>तू धन्य होगा, क्योंकि उनके पास तुझे बदला देने को कुछ नहीं, परन्तु तुझे धर्मियों के जी उठने पर इस का प्रतिफल मिलेगा।”</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15677" y="32327"/>
            <a:ext cx="9404723" cy="1400530"/>
          </a:xfrm>
        </p:spPr>
        <p:txBody>
          <a:bodyPr anchor="ctr"/>
          <a:lstStyle/>
          <a:p>
            <a:pPr algn="ctr"/>
            <a:r>
              <a:rPr lang="hi-IN" sz="5400" b="1" dirty="0"/>
              <a:t>शादी उद्योग</a:t>
            </a:r>
            <a:endParaRPr lang="en-US" sz="5400" b="1" dirty="0"/>
          </a:p>
        </p:txBody>
      </p:sp>
      <p:sp>
        <p:nvSpPr>
          <p:cNvPr id="3" name="Content Placeholder 2"/>
          <p:cNvSpPr>
            <a:spLocks noGrp="1"/>
          </p:cNvSpPr>
          <p:nvPr>
            <p:ph idx="1"/>
          </p:nvPr>
        </p:nvSpPr>
        <p:spPr>
          <a:xfrm>
            <a:off x="381000" y="1371600"/>
            <a:ext cx="11430000" cy="5272743"/>
          </a:xfrm>
        </p:spPr>
        <p:txBody>
          <a:bodyPr anchor="ctr">
            <a:noAutofit/>
          </a:bodyPr>
          <a:lstStyle/>
          <a:p>
            <a:pPr lvl="0"/>
            <a:r>
              <a:rPr lang="hi-IN" sz="2400" dirty="0"/>
              <a:t>विवाह - प्राचीन समय में राजा भी उतना पैसा बर्बाद नहीं करते थे जितना अब बर्बाद </a:t>
            </a:r>
            <a:r>
              <a:rPr lang="hi-IN" sz="2400" dirty="0" smtClean="0"/>
              <a:t>किया जा रहा </a:t>
            </a:r>
            <a:r>
              <a:rPr lang="hi-IN" sz="2400" dirty="0"/>
              <a:t>है। विवाह </a:t>
            </a:r>
            <a:r>
              <a:rPr lang="hi-IN" sz="2400" dirty="0" smtClean="0"/>
              <a:t>सौदा का </a:t>
            </a:r>
            <a:r>
              <a:rPr lang="hi-IN" sz="2400" dirty="0"/>
              <a:t>व्यवसाय </a:t>
            </a:r>
            <a:r>
              <a:rPr lang="hi-IN" sz="2400" dirty="0" smtClean="0"/>
              <a:t>बन गया </a:t>
            </a:r>
            <a:r>
              <a:rPr lang="hi-IN" sz="2400" dirty="0"/>
              <a:t>है। दहेज एक और दिखावा </a:t>
            </a:r>
            <a:r>
              <a:rPr lang="hi-IN" sz="2400" dirty="0" smtClean="0"/>
              <a:t>बन गया है</a:t>
            </a:r>
            <a:r>
              <a:rPr lang="hi-IN" sz="2400" dirty="0"/>
              <a:t>। अगर लड़की के माता-पिता दहेज देना चाहते हैं, तो पेड़ लगाने के लिए पैसे का उपयोग करें, भारत में बहुत प्रदूषण है।</a:t>
            </a:r>
            <a:endParaRPr lang="en-US" sz="2400" dirty="0" smtClean="0"/>
          </a:p>
          <a:p>
            <a:r>
              <a:rPr lang="hi-IN" sz="2400" dirty="0"/>
              <a:t>अर्थशास्त्र में, शादियां </a:t>
            </a:r>
            <a:r>
              <a:rPr lang="hi-IN" sz="2400" dirty="0" smtClean="0"/>
              <a:t>(विवाह) </a:t>
            </a:r>
            <a:r>
              <a:rPr lang="hi-IN" sz="2400" dirty="0"/>
              <a:t>सबसे बड़ा "अनुत्पादक </a:t>
            </a:r>
            <a:r>
              <a:rPr lang="hi-IN" sz="2400" dirty="0" smtClean="0"/>
              <a:t>बर्बादी" </a:t>
            </a:r>
            <a:r>
              <a:rPr lang="hi-IN" sz="2400" dirty="0"/>
              <a:t>हैं और भारत में अधिकांश गरीब लोग इस "खर्च" के कारण </a:t>
            </a:r>
            <a:r>
              <a:rPr lang="hi-IN" sz="2400" dirty="0" smtClean="0"/>
              <a:t>कर्ज में डूबे हैं</a:t>
            </a:r>
            <a:r>
              <a:rPr lang="hi-IN" sz="2400" dirty="0"/>
              <a:t>। यदि </a:t>
            </a:r>
            <a:r>
              <a:rPr lang="hi-IN" sz="2400" dirty="0" smtClean="0"/>
              <a:t>कोई व्यक्ति </a:t>
            </a:r>
            <a:r>
              <a:rPr lang="hi-IN" sz="2400" dirty="0"/>
              <a:t>इस तरह के खर्चों </a:t>
            </a:r>
            <a:r>
              <a:rPr lang="hi-IN" sz="2400" dirty="0" smtClean="0"/>
              <a:t>का भार उठा सकता </a:t>
            </a:r>
            <a:r>
              <a:rPr lang="hi-IN" sz="2400" dirty="0"/>
              <a:t>है तो कोई समस्या नहीं है लेकिन जब आप अपने जीवन भर की कमाई को अपने छोटे बच्चे की शिक्षा के लिए उपयोग करने के बजाय विवाह पर </a:t>
            </a:r>
            <a:r>
              <a:rPr lang="hi-IN" sz="2400" dirty="0" smtClean="0"/>
              <a:t>खर्च </a:t>
            </a:r>
            <a:r>
              <a:rPr lang="hi-IN" sz="2400" dirty="0"/>
              <a:t>करते हैं तो </a:t>
            </a:r>
            <a:r>
              <a:rPr lang="hi-IN" sz="2400" dirty="0" smtClean="0"/>
              <a:t>यह अच्छा </a:t>
            </a:r>
            <a:r>
              <a:rPr lang="hi-IN" sz="2400" dirty="0"/>
              <a:t>नहीं </a:t>
            </a:r>
            <a:r>
              <a:rPr lang="hi-IN" sz="2400" dirty="0" smtClean="0"/>
              <a:t>है</a:t>
            </a:r>
            <a:r>
              <a:rPr lang="hi-IN" sz="2400" dirty="0"/>
              <a:t>।</a:t>
            </a:r>
            <a:endParaRPr lang="en-US" sz="2400" dirty="0" smtClean="0"/>
          </a:p>
          <a:p>
            <a:r>
              <a:rPr lang="hi-IN" sz="2400" dirty="0"/>
              <a:t>भारत में शादी उद्योग फल-फूल रहा है और आंकड़े इस तथ्य </a:t>
            </a:r>
            <a:r>
              <a:rPr lang="hi-IN" sz="2400" dirty="0" smtClean="0"/>
              <a:t>की पुष्टि करती </a:t>
            </a:r>
            <a:r>
              <a:rPr lang="hi-IN" sz="2400" dirty="0"/>
              <a:t>हैं। वर्तमान में, उद्योग 100,000 करोड़ रुपये से अधिक है और सालाना 25-30% की दर से बढ़ रहा है। भारत में बिना किसी खर्च के शादी की अनुमानित लागत 5 लाख रुपये से 5 करोड़ रुपये के बीच हो सकती है। भारत में एक व्यक्ति, एक शादी समारोह में जीवन भर </a:t>
            </a:r>
            <a:r>
              <a:rPr lang="hi-IN" sz="2400" dirty="0" smtClean="0"/>
              <a:t>की </a:t>
            </a:r>
            <a:r>
              <a:rPr lang="hi-IN" sz="2400" dirty="0"/>
              <a:t>जमा की गई धनराशि का पांचवां हिस्सा खर्च करता है।</a:t>
            </a:r>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057400" y="76200"/>
            <a:ext cx="8229600" cy="914400"/>
          </a:xfrm>
        </p:spPr>
        <p:txBody>
          <a:bodyPr anchor="ctr"/>
          <a:lstStyle/>
          <a:p>
            <a:pPr algn="ctr"/>
            <a:r>
              <a:rPr lang="hi-IN" dirty="0" smtClean="0"/>
              <a:t>शादी का भेंटे </a:t>
            </a:r>
            <a:r>
              <a:rPr lang="hi-IN" dirty="0"/>
              <a:t>अलग हो </a:t>
            </a:r>
            <a:r>
              <a:rPr lang="hi-IN" dirty="0" smtClean="0"/>
              <a:t>सकती </a:t>
            </a:r>
            <a:r>
              <a:rPr lang="hi-IN" dirty="0"/>
              <a:t>है</a:t>
            </a:r>
            <a:endParaRPr lang="en-US" dirty="0"/>
          </a:p>
        </p:txBody>
      </p:sp>
      <p:sp>
        <p:nvSpPr>
          <p:cNvPr id="3" name="Content Placeholder 2"/>
          <p:cNvSpPr>
            <a:spLocks noGrp="1"/>
          </p:cNvSpPr>
          <p:nvPr>
            <p:ph idx="1"/>
          </p:nvPr>
        </p:nvSpPr>
        <p:spPr>
          <a:xfrm>
            <a:off x="457200" y="1066800"/>
            <a:ext cx="11125200" cy="4572000"/>
          </a:xfrm>
        </p:spPr>
        <p:txBody>
          <a:bodyPr>
            <a:normAutofit/>
          </a:bodyPr>
          <a:lstStyle/>
          <a:p>
            <a:r>
              <a:rPr lang="hi-IN" sz="2400" dirty="0"/>
              <a:t>फिर भी, ऐसे लोग हैं जो बेहतर कारणों से मौद्रिक संसाधनों को आवंटित करने की आवश्यकता को समझते हैं:</a:t>
            </a:r>
            <a:endParaRPr lang="en-US" sz="2400" dirty="0" smtClean="0"/>
          </a:p>
          <a:p>
            <a:r>
              <a:rPr lang="hi-IN" sz="2400" dirty="0"/>
              <a:t>यहाँ एक ऐसे पिता का उदाहरण दिया गया है जिसने अपनी बेटी की शादी के पैसे का इस्तेमाल बड़े कारण से किया:</a:t>
            </a:r>
            <a:endParaRPr lang="en-US" sz="2400" dirty="0" smtClean="0"/>
          </a:p>
          <a:p>
            <a:r>
              <a:rPr lang="hi-IN" sz="2400" dirty="0"/>
              <a:t>महाराष्ट्र के एक निवासी ने अपनी बेटी के लिए शानदार शादी के लिए जो पैसे </a:t>
            </a:r>
            <a:r>
              <a:rPr lang="hi-IN" sz="2400" dirty="0" smtClean="0"/>
              <a:t>बचाया था, </a:t>
            </a:r>
            <a:r>
              <a:rPr lang="hi-IN" sz="2400" dirty="0"/>
              <a:t>उसमें से 70 - 80 लाख रुपये </a:t>
            </a:r>
            <a:r>
              <a:rPr lang="hi-IN" sz="2400" dirty="0" smtClean="0"/>
              <a:t>से </a:t>
            </a:r>
            <a:r>
              <a:rPr lang="hi-IN" sz="2400" dirty="0"/>
              <a:t>बेघर लोगों के लिए 90 घर बनाए। इंडियन एक्सप्रेस की </a:t>
            </a:r>
            <a:r>
              <a:rPr lang="hi-IN" sz="2400" dirty="0" smtClean="0"/>
              <a:t>खबर </a:t>
            </a:r>
            <a:r>
              <a:rPr lang="hi-IN" sz="2400" dirty="0"/>
              <a:t>के अनुसार, दूल्हा और दुल्हन दोनों ने </a:t>
            </a:r>
            <a:r>
              <a:rPr lang="hi-IN" sz="2400" dirty="0" smtClean="0"/>
              <a:t>इस फैसले </a:t>
            </a:r>
            <a:r>
              <a:rPr lang="hi-IN" sz="2400" dirty="0"/>
              <a:t>का समर्थन किया। दुल्हन ने इसे "अपनी शादी के लिए सबसे बड़ा उपहार" के </a:t>
            </a:r>
            <a:r>
              <a:rPr lang="hi-IN" sz="2400" dirty="0" smtClean="0"/>
              <a:t>सामान माना।</a:t>
            </a:r>
            <a:endParaRPr lang="en-US" sz="2400" dirty="0" smtClean="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sp>
        <p:nvSpPr>
          <p:cNvPr id="4" name="Rectangle 3"/>
          <p:cNvSpPr/>
          <p:nvPr/>
        </p:nvSpPr>
        <p:spPr>
          <a:xfrm>
            <a:off x="910979" y="4563651"/>
            <a:ext cx="10061821" cy="2065749"/>
          </a:xfrm>
          <a:prstGeom prst="rect">
            <a:avLst/>
          </a:prstGeom>
          <a:solidFill>
            <a:schemeClr val="accent6">
              <a:lumMod val="75000"/>
            </a:schemeClr>
          </a:solidFill>
        </p:spPr>
        <p:txBody>
          <a:bodyPr wrap="square">
            <a:spAutoFit/>
          </a:bodyPr>
          <a:lstStyle/>
          <a:p>
            <a:pPr>
              <a:lnSpc>
                <a:spcPct val="107000"/>
              </a:lnSpc>
              <a:spcAft>
                <a:spcPts val="800"/>
              </a:spcAft>
            </a:pPr>
            <a:r>
              <a:rPr lang="hi-IN" dirty="0" smtClean="0">
                <a:latin typeface="Calibri" panose="020F0502020204030204" pitchFamily="34" charset="0"/>
                <a:ea typeface="Calibri" panose="020F0502020204030204" pitchFamily="34" charset="0"/>
                <a:cs typeface="Times New Roman" panose="02020603050405020304" pitchFamily="18" charset="0"/>
              </a:rPr>
              <a:t>लुका</a:t>
            </a:r>
            <a:r>
              <a:rPr lang="en-US" dirty="0" smtClean="0">
                <a:latin typeface="Calibri" panose="020F0502020204030204" pitchFamily="34" charset="0"/>
                <a:ea typeface="Calibri" panose="020F0502020204030204" pitchFamily="34" charset="0"/>
                <a:cs typeface="Times New Roman" panose="02020603050405020304" pitchFamily="18" charset="0"/>
              </a:rPr>
              <a:t> 16:19, 22</a:t>
            </a:r>
            <a:r>
              <a:rPr lang="hi-IN" dirty="0" smtClean="0">
                <a:latin typeface="Calibri" panose="020F0502020204030204" pitchFamily="34" charset="0"/>
                <a:ea typeface="Calibri" panose="020F0502020204030204" pitchFamily="34" charset="0"/>
                <a:cs typeface="Times New Roman" panose="02020603050405020304" pitchFamily="18" charset="0"/>
              </a:rPr>
              <a:t>-</a:t>
            </a:r>
            <a:r>
              <a:rPr lang="en-US" dirty="0" smtClean="0">
                <a:latin typeface="Calibri" panose="020F0502020204030204" pitchFamily="34" charset="0"/>
                <a:ea typeface="Calibri" panose="020F0502020204030204" pitchFamily="34" charset="0"/>
                <a:cs typeface="Times New Roman" panose="02020603050405020304" pitchFamily="18" charset="0"/>
              </a:rPr>
              <a:t>23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smtClean="0">
                <a:latin typeface="Calibri" panose="020F0502020204030204" pitchFamily="34" charset="0"/>
                <a:ea typeface="Calibri" panose="020F0502020204030204" pitchFamily="34" charset="0"/>
                <a:cs typeface="Times New Roman" panose="02020603050405020304" pitchFamily="18" charset="0"/>
              </a:rPr>
              <a:t>19 </a:t>
            </a:r>
            <a:r>
              <a:rPr lang="hi-IN" dirty="0" smtClean="0">
                <a:latin typeface="Calibri" panose="020F0502020204030204" pitchFamily="34" charset="0"/>
                <a:ea typeface="Calibri" panose="020F0502020204030204" pitchFamily="34" charset="0"/>
                <a:cs typeface="Times New Roman" panose="02020603050405020304" pitchFamily="18" charset="0"/>
              </a:rPr>
              <a:t>- </a:t>
            </a:r>
            <a:r>
              <a:rPr lang="hi-IN" dirty="0"/>
              <a:t>“एक धनवान मनुष्य था जो बैंजनी कपड़े और मलमल पहिनता और प्रतिदिन सुख-विलास और धूम-धाम के साथ रहता था।</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smtClean="0">
                <a:latin typeface="Calibri" panose="020F0502020204030204" pitchFamily="34" charset="0"/>
                <a:ea typeface="Calibri" panose="020F0502020204030204" pitchFamily="34" charset="0"/>
                <a:cs typeface="Times New Roman" panose="02020603050405020304" pitchFamily="18" charset="0"/>
              </a:rPr>
              <a:t>22</a:t>
            </a:r>
            <a:r>
              <a:rPr lang="hi-IN" dirty="0" smtClean="0">
                <a:latin typeface="Calibri" panose="020F0502020204030204" pitchFamily="34" charset="0"/>
                <a:ea typeface="Calibri" panose="020F0502020204030204" pitchFamily="34" charset="0"/>
                <a:cs typeface="Times New Roman" panose="02020603050405020304" pitchFamily="18" charset="0"/>
              </a:rPr>
              <a:t>,</a:t>
            </a:r>
            <a:r>
              <a:rPr lang="en-US" dirty="0" smtClean="0">
                <a:latin typeface="Calibri" panose="020F0502020204030204" pitchFamily="34" charset="0"/>
                <a:ea typeface="Calibri" panose="020F0502020204030204" pitchFamily="34" charset="0"/>
                <a:cs typeface="Times New Roman" panose="02020603050405020304" pitchFamily="18" charset="0"/>
              </a:rPr>
              <a:t>23 </a:t>
            </a:r>
            <a:r>
              <a:rPr lang="hi-IN" dirty="0" smtClean="0">
                <a:latin typeface="Calibri" panose="020F0502020204030204" pitchFamily="34" charset="0"/>
                <a:ea typeface="Calibri" panose="020F0502020204030204" pitchFamily="34" charset="0"/>
                <a:cs typeface="Times New Roman" panose="02020603050405020304" pitchFamily="18" charset="0"/>
              </a:rPr>
              <a:t>- </a:t>
            </a:r>
            <a:r>
              <a:rPr lang="hi-IN" dirty="0"/>
              <a:t>ऐसा हुआ कि वह कंगाल मर गया, और स्वर्गदूतों ने उसे लेकर अब्राहम की गोद में पहुँचाया। वह धनवान भी मरा और गाड़ा गया, </a:t>
            </a:r>
            <a:r>
              <a:rPr lang="hi-IN" dirty="0" smtClean="0"/>
              <a:t>और </a:t>
            </a:r>
            <a:r>
              <a:rPr lang="hi-IN" dirty="0"/>
              <a:t>अधोलोक में उसने पीड़ा में पड़े हुए अपनी आँखें उठाईं, और दूर से अब्राहम की गोद में लाजर को देखा।</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7460" y="35859"/>
            <a:ext cx="9666740" cy="1392936"/>
          </a:xfrm>
        </p:spPr>
        <p:txBody>
          <a:bodyPr>
            <a:normAutofit/>
          </a:bodyPr>
          <a:lstStyle/>
          <a:p>
            <a:pPr algn="ctr"/>
            <a:r>
              <a:rPr lang="hi-IN" b="1" dirty="0"/>
              <a:t>सरकार हर साल 20,000 करोड़ रुपये कैसे बर्बाद करती है - </a:t>
            </a:r>
            <a:r>
              <a:rPr lang="hi-IN" sz="2000" b="1" dirty="0"/>
              <a:t>इंडिया टुडे</a:t>
            </a:r>
            <a:endParaRPr lang="en-US" dirty="0"/>
          </a:p>
        </p:txBody>
      </p:sp>
      <p:sp>
        <p:nvSpPr>
          <p:cNvPr id="3" name="Content Placeholder 2"/>
          <p:cNvSpPr>
            <a:spLocks noGrp="1"/>
          </p:cNvSpPr>
          <p:nvPr>
            <p:ph idx="1"/>
          </p:nvPr>
        </p:nvSpPr>
        <p:spPr>
          <a:xfrm>
            <a:off x="533400" y="1309840"/>
            <a:ext cx="11201399" cy="4001676"/>
          </a:xfrm>
        </p:spPr>
        <p:txBody>
          <a:bodyPr anchor="ctr">
            <a:normAutofit fontScale="92500" lnSpcReduction="10000"/>
          </a:bodyPr>
          <a:lstStyle/>
          <a:p>
            <a:pPr algn="just">
              <a:lnSpc>
                <a:spcPct val="120000"/>
              </a:lnSpc>
              <a:buClr>
                <a:srgbClr val="FF0000"/>
              </a:buClr>
              <a:buSzPct val="100000"/>
              <a:buFont typeface="Wingdings" panose="05000000000000000000" pitchFamily="2" charset="2"/>
              <a:buChar char="F"/>
            </a:pPr>
            <a:r>
              <a:rPr lang="hi-IN" dirty="0"/>
              <a:t>केंद्र और राज्य सरकारों के एक साल में खर्च होने वाले 100,000 करोड़ रुपये के 20 प्रतिशत से अधिक बेकार </a:t>
            </a:r>
            <a:r>
              <a:rPr lang="hi-IN" dirty="0" smtClean="0"/>
              <a:t>होता </a:t>
            </a:r>
            <a:r>
              <a:rPr lang="hi-IN" dirty="0"/>
              <a:t>है। "इंडिया टुडे" मैगज़ीन ने इस समस्या को देखा और उन 12 कानूनों को उजागर किया जो सरकारी खर्चों में शामिल भारी बर्बादी को नियंत्रित करते हैं</a:t>
            </a:r>
            <a:r>
              <a:rPr lang="hi-IN" dirty="0" smtClean="0"/>
              <a:t>।</a:t>
            </a:r>
            <a:endParaRPr lang="en-US" sz="1000" b="1" dirty="0" smtClean="0"/>
          </a:p>
          <a:p>
            <a:pPr algn="just">
              <a:lnSpc>
                <a:spcPct val="120000"/>
              </a:lnSpc>
              <a:buClr>
                <a:srgbClr val="FF0000"/>
              </a:buClr>
              <a:buSzPct val="100000"/>
              <a:buFont typeface="Wingdings" panose="05000000000000000000" pitchFamily="2" charset="2"/>
              <a:buChar char="F"/>
            </a:pPr>
            <a:r>
              <a:rPr lang="hi-IN" dirty="0" smtClean="0"/>
              <a:t>पैसे का जोड़ ख़राब हो रहा है। </a:t>
            </a:r>
            <a:r>
              <a:rPr lang="hi-IN" dirty="0"/>
              <a:t>देश का हर तीसरा रुपया किसी न किसी सरकारी विभाग द्वारा खर्च किया जाता है। यह एक वर्ष में 100,000 करोड़ रु। और इसमें से हर पाँचवाँ रुपया बेकार चला जाता है: साल में 20,000 करोड़ रुपये, </a:t>
            </a:r>
            <a:r>
              <a:rPr lang="hi-IN" dirty="0" smtClean="0"/>
              <a:t>यानि हर </a:t>
            </a:r>
            <a:r>
              <a:rPr lang="hi-IN" dirty="0"/>
              <a:t>मिनट </a:t>
            </a:r>
            <a:r>
              <a:rPr lang="hi-IN" dirty="0" smtClean="0"/>
              <a:t>में </a:t>
            </a:r>
            <a:r>
              <a:rPr lang="hi-IN" dirty="0"/>
              <a:t>4 लाख </a:t>
            </a:r>
            <a:r>
              <a:rPr lang="hi-IN" dirty="0" smtClean="0"/>
              <a:t>रुपये बर्बाद हो रहे है।</a:t>
            </a:r>
            <a:endParaRPr lang="en-IN" sz="900" dirty="0" smtClean="0"/>
          </a:p>
          <a:p>
            <a:pPr algn="just">
              <a:lnSpc>
                <a:spcPct val="120000"/>
              </a:lnSpc>
              <a:buClr>
                <a:srgbClr val="FF0000"/>
              </a:buClr>
              <a:buSzPct val="100000"/>
              <a:buFont typeface="Wingdings" panose="05000000000000000000" pitchFamily="2" charset="2"/>
              <a:buChar char="F"/>
            </a:pPr>
            <a:r>
              <a:rPr lang="hi-IN" dirty="0"/>
              <a:t>उदाहरण: सरकार ने तीन साल पहले फैसला किया कि उसे </a:t>
            </a:r>
            <a:r>
              <a:rPr lang="hi-IN" dirty="0" smtClean="0"/>
              <a:t>समूह </a:t>
            </a:r>
            <a:r>
              <a:rPr lang="hi-IN" dirty="0"/>
              <a:t>गायन को बढ़ावा देना चाहिए। इसलिए टेप रिकार्डर और रिकॉर्ड किए गए टेप स्कूलों को दिए गए। उद्देश्य: </a:t>
            </a:r>
            <a:r>
              <a:rPr lang="hi-IN" dirty="0" smtClean="0"/>
              <a:t>समूह </a:t>
            </a:r>
            <a:r>
              <a:rPr lang="hi-IN" dirty="0"/>
              <a:t>गायन को एक जन आंदोलन बनाना। योजना का बजट: रु २५ लाख !!!! …। युवाओं में वैज्ञानिक हित को बढ़ावा देने के लिए 30 लाख रुपये खर्च किए गए, या राष्ट्रीय एकीकरण को बढ़ावा देने के लिए 90 लाख रुपये, या प्रशासनिक न्यायाधिकरणों पर खर्च किए गए 6 करोड़ रुपये, जो गैर-कानूनी हैं, और इसी तरह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
        <p:nvSpPr>
          <p:cNvPr id="5" name="Flowchart: Punched Tape 4"/>
          <p:cNvSpPr/>
          <p:nvPr/>
        </p:nvSpPr>
        <p:spPr>
          <a:xfrm>
            <a:off x="1636059" y="5275729"/>
            <a:ext cx="2743200" cy="1524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dirty="0"/>
              <a:t>भारत का बजट</a:t>
            </a:r>
            <a:br>
              <a:rPr lang="hi-IN" dirty="0"/>
            </a:br>
            <a:r>
              <a:rPr lang="hi-IN" dirty="0"/>
              <a:t>21,47,000 करोड़ रु</a:t>
            </a:r>
            <a:endParaRPr lang="en-US" dirty="0"/>
          </a:p>
        </p:txBody>
      </p:sp>
      <p:sp>
        <p:nvSpPr>
          <p:cNvPr id="6" name="Flowchart: Punched Tape 5"/>
          <p:cNvSpPr/>
          <p:nvPr/>
        </p:nvSpPr>
        <p:spPr>
          <a:xfrm>
            <a:off x="4760259" y="5275729"/>
            <a:ext cx="2743200" cy="1524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dirty="0"/>
              <a:t>भारत की जनसंख्या</a:t>
            </a:r>
            <a:br>
              <a:rPr lang="hi-IN" dirty="0"/>
            </a:br>
            <a:r>
              <a:rPr lang="hi-IN" dirty="0"/>
              <a:t>(135 करोड़)</a:t>
            </a:r>
            <a:endParaRPr lang="en-US" dirty="0"/>
          </a:p>
        </p:txBody>
      </p:sp>
      <p:sp>
        <p:nvSpPr>
          <p:cNvPr id="7" name="Flowchart: Punched Tape 6"/>
          <p:cNvSpPr/>
          <p:nvPr/>
        </p:nvSpPr>
        <p:spPr>
          <a:xfrm>
            <a:off x="7960659" y="5275729"/>
            <a:ext cx="2743200" cy="1524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dirty="0"/>
              <a:t>प्रति व्यक्ति औसत राशि</a:t>
            </a:r>
            <a:br>
              <a:rPr lang="hi-IN" dirty="0"/>
            </a:br>
            <a:r>
              <a:rPr lang="hi-IN" dirty="0"/>
              <a:t>15,900 रु</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10877" y="13855"/>
            <a:ext cx="9404723" cy="1400530"/>
          </a:xfrm>
        </p:spPr>
        <p:txBody>
          <a:bodyPr anchor="ctr"/>
          <a:lstStyle/>
          <a:p>
            <a:pPr algn="ctr"/>
            <a:r>
              <a:rPr lang="hi-IN" sz="5400" b="1" dirty="0"/>
              <a:t>शिक्षा उद्योग</a:t>
            </a:r>
            <a:endParaRPr lang="en-US" sz="5400" b="1" dirty="0"/>
          </a:p>
        </p:txBody>
      </p:sp>
      <p:sp>
        <p:nvSpPr>
          <p:cNvPr id="3" name="Content Placeholder 2"/>
          <p:cNvSpPr>
            <a:spLocks noGrp="1"/>
          </p:cNvSpPr>
          <p:nvPr>
            <p:ph idx="1"/>
          </p:nvPr>
        </p:nvSpPr>
        <p:spPr>
          <a:xfrm>
            <a:off x="457200" y="1371601"/>
            <a:ext cx="11430000" cy="5105399"/>
          </a:xfrm>
        </p:spPr>
        <p:txBody>
          <a:bodyPr anchor="ctr">
            <a:noAutofit/>
          </a:bodyPr>
          <a:lstStyle/>
          <a:p>
            <a:pPr lvl="0"/>
            <a:r>
              <a:rPr lang="hi-IN" sz="2400" dirty="0"/>
              <a:t>भारत में, अंग्रेजों के आने तक शिक्षा मुफ्त थी। आज </a:t>
            </a:r>
            <a:r>
              <a:rPr lang="hi-IN" sz="2400" dirty="0" smtClean="0"/>
              <a:t>शिक्षा </a:t>
            </a:r>
            <a:r>
              <a:rPr lang="hi-IN" sz="2400" dirty="0"/>
              <a:t>अधिक</a:t>
            </a:r>
            <a:r>
              <a:rPr lang="hi-IN" sz="2400" dirty="0" smtClean="0"/>
              <a:t> </a:t>
            </a:r>
            <a:r>
              <a:rPr lang="hi-IN" sz="2400" dirty="0"/>
              <a:t>व्यवसाय </a:t>
            </a:r>
            <a:r>
              <a:rPr lang="hi-IN" sz="2400" dirty="0" smtClean="0"/>
              <a:t>बन गया है</a:t>
            </a:r>
            <a:r>
              <a:rPr lang="hi-IN" sz="2400" dirty="0"/>
              <a:t>। </a:t>
            </a:r>
            <a:r>
              <a:rPr lang="hi-IN" sz="2400" dirty="0" smtClean="0"/>
              <a:t>दान (डोनेशन) </a:t>
            </a:r>
            <a:r>
              <a:rPr lang="hi-IN" sz="2400" dirty="0"/>
              <a:t>धन का सबसे </a:t>
            </a:r>
            <a:r>
              <a:rPr lang="hi-IN" sz="2400" dirty="0" smtClean="0"/>
              <a:t>बडी बर्बादी </a:t>
            </a:r>
            <a:r>
              <a:rPr lang="hi-IN" sz="2400" dirty="0"/>
              <a:t>है। आज मैं शिक्षित लोगों को अशिक्षित </a:t>
            </a:r>
            <a:r>
              <a:rPr lang="hi-IN" sz="2400" dirty="0" smtClean="0"/>
              <a:t>लोगों </a:t>
            </a:r>
            <a:r>
              <a:rPr lang="hi-IN" sz="2400" dirty="0"/>
              <a:t>की तरह व्यवहार करते देखता हूं। वे </a:t>
            </a:r>
            <a:r>
              <a:rPr lang="hi-IN" sz="2400" dirty="0" smtClean="0"/>
              <a:t>जानते ही </a:t>
            </a:r>
            <a:r>
              <a:rPr lang="hi-IN" sz="2400" dirty="0"/>
              <a:t>नहीं </a:t>
            </a:r>
            <a:r>
              <a:rPr lang="hi-IN" sz="2400" dirty="0" smtClean="0"/>
              <a:t>कि </a:t>
            </a:r>
            <a:r>
              <a:rPr lang="hi-IN" sz="2400" dirty="0"/>
              <a:t>कैसे खाना है, क्या खाना है, पिज्जा की </a:t>
            </a:r>
            <a:r>
              <a:rPr lang="hi-IN" sz="2400" dirty="0" smtClean="0"/>
              <a:t>जैसा </a:t>
            </a:r>
            <a:r>
              <a:rPr lang="hi-IN" sz="2400" dirty="0"/>
              <a:t>सभी बकवास खाना, देर से जागना, देर रात की पार्टी करना। अगर शिक्षा लोगों को बिगाड़ रही है, तो शिक्षा को बढ़ावा नहीं दिया जाना चाहिए। शिक्षित लोगों की तुलना में अशिक्षित लोग कहीं ज्यादा बेहतर दिखते हैं। आज लोग एमबीए पर लाखों रुपये बर्बाद करते हैं, आश्चर्य है कि पाठ्य पुस्तकें किसी व्यक्ति को व्यवसाय के कौशल कैसे सिखा सकती हैं। यही कारण है कि आईआईएम ने अब तक अच्छे उद्यमियों का उत्पादन नहीं किया है और वे कभी भी उत्पादन नहीं </a:t>
            </a:r>
            <a:r>
              <a:rPr lang="hi-IN" sz="2400" dirty="0" smtClean="0"/>
              <a:t>कर सकता </a:t>
            </a:r>
            <a:r>
              <a:rPr lang="hi-IN" sz="2400" dirty="0"/>
              <a:t>हैं।</a:t>
            </a:r>
            <a:endParaRPr lang="en-US" sz="2400" dirty="0" smtClean="0"/>
          </a:p>
          <a:p>
            <a:r>
              <a:rPr lang="hi-IN" sz="2400" dirty="0"/>
              <a:t>छह साल पहले, यानी 2012-13 में, शिक्षा व्यय जीडीपी का 3.1% था। यह 2014-15 में गिरकर 2.8% हो गया और 2015-16 में 2.4% की और गिरावट दर्ज की गई। हालांकि, 2016-17 (2.6%) के बाद से </a:t>
            </a:r>
            <a:r>
              <a:rPr lang="hi-IN" sz="2400" dirty="0" smtClean="0"/>
              <a:t>सुधर ने </a:t>
            </a:r>
            <a:r>
              <a:rPr lang="hi-IN" sz="2400" dirty="0"/>
              <a:t>के कुछ संकेत मिले हैं, शिक्षा पर व्यय 2012-13 के स्तर पर बहाल नहीं किया गया है, अकेले जीडीपी के 6% को छूने के सरकारी लक्ष्य के करीब कहीं भी हो।</a:t>
            </a:r>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1251" y="1219200"/>
            <a:ext cx="5762982" cy="5489784"/>
          </a:xfrm>
        </p:spPr>
        <p:txBody>
          <a:bodyPr anchor="ctr"/>
          <a:lstStyle/>
          <a:p>
            <a:pPr marL="444500" indent="-444500"/>
            <a:r>
              <a:rPr lang="hi-IN" sz="2800" b="1" dirty="0"/>
              <a:t>आर्थिक सर्वेक्षण: जीडीपी के 3 प्रतिशत से </a:t>
            </a:r>
            <a:r>
              <a:rPr lang="hi-IN" sz="2800" b="1" dirty="0" smtClean="0"/>
              <a:t>भी कम </a:t>
            </a:r>
            <a:r>
              <a:rPr lang="hi-IN" sz="2800" b="1" dirty="0"/>
              <a:t>शिक्षा पर सरकार का </a:t>
            </a:r>
            <a:r>
              <a:rPr lang="hi-IN" sz="2800" b="1" dirty="0" smtClean="0"/>
              <a:t>खर्च हो रहा है...</a:t>
            </a:r>
            <a:endParaRPr lang="en-IN" sz="2800" b="1" dirty="0"/>
          </a:p>
          <a:p>
            <a:pPr marL="444500" indent="-444500"/>
            <a:endParaRPr lang="en-US" dirty="0" smtClean="0"/>
          </a:p>
          <a:p>
            <a:pPr marL="363538" indent="-363538"/>
            <a:r>
              <a:rPr lang="hi-IN" dirty="0"/>
              <a:t>छह साल पहले, यानी 2012-13 में, शिक्षा व्यय जीडीपी का 3.1% था। यह 2014-15 में गिरकर 2.8% हो गया और 2015-16 में 2.4% की और गिरावट दर्ज की गई। हालांकि, 2016-17 के बाद से </a:t>
            </a:r>
            <a:r>
              <a:rPr lang="hi-IN" dirty="0" smtClean="0"/>
              <a:t>सुधर ने के </a:t>
            </a:r>
            <a:r>
              <a:rPr lang="hi-IN" dirty="0"/>
              <a:t>कुछ संकेत मिले </a:t>
            </a:r>
            <a:r>
              <a:rPr lang="hi-IN" dirty="0" smtClean="0"/>
              <a:t>हैं। </a:t>
            </a:r>
            <a:r>
              <a:rPr lang="hi-IN" dirty="0"/>
              <a:t>(2.6%)</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pic>
        <p:nvPicPr>
          <p:cNvPr id="6" name="Picture 5"/>
          <p:cNvPicPr>
            <a:picLocks noChangeAspect="1"/>
          </p:cNvPicPr>
          <p:nvPr/>
        </p:nvPicPr>
        <p:blipFill>
          <a:blip r:embed="rId2"/>
          <a:stretch>
            <a:fillRect/>
          </a:stretch>
        </p:blipFill>
        <p:spPr>
          <a:xfrm>
            <a:off x="5944233" y="1891655"/>
            <a:ext cx="6095367" cy="3823345"/>
          </a:xfrm>
          <a:prstGeom prst="rect">
            <a:avLst/>
          </a:prstGeom>
        </p:spPr>
      </p:pic>
      <p:sp>
        <p:nvSpPr>
          <p:cNvPr id="7" name="Title 4"/>
          <p:cNvSpPr txBox="1">
            <a:spLocks/>
          </p:cNvSpPr>
          <p:nvPr/>
        </p:nvSpPr>
        <p:spPr>
          <a:xfrm>
            <a:off x="1110877" y="13855"/>
            <a:ext cx="9404723" cy="14005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i-IN" sz="5400" b="1" smtClean="0"/>
              <a:t>शिक्षा उद्योग</a:t>
            </a:r>
            <a:endParaRPr lang="en-US" sz="5400" b="1"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55584"/>
            <a:ext cx="8229600" cy="1316736"/>
          </a:xfrm>
        </p:spPr>
        <p:txBody>
          <a:bodyPr anchor="ctr">
            <a:normAutofit/>
          </a:bodyPr>
          <a:lstStyle/>
          <a:p>
            <a:pPr algn="ctr"/>
            <a:r>
              <a:rPr lang="hi-IN" sz="4000" b="1" dirty="0"/>
              <a:t>भारत में </a:t>
            </a:r>
            <a:r>
              <a:rPr lang="hi-IN" sz="4000" b="1" dirty="0" smtClean="0"/>
              <a:t>पैसे की बर्बादी </a:t>
            </a:r>
            <a:r>
              <a:rPr lang="hi-IN" sz="4000" b="1" dirty="0"/>
              <a:t>महंगा </a:t>
            </a:r>
            <a:r>
              <a:rPr lang="hi-IN" sz="4000" b="1" dirty="0" smtClean="0"/>
              <a:t>दोपहर/ रात्रि का भोजन बुफे</a:t>
            </a:r>
            <a:r>
              <a:rPr lang="hi-IN" sz="4000" b="1" dirty="0"/>
              <a:t>!</a:t>
            </a:r>
            <a:endParaRPr lang="en-US" sz="4000" b="1" dirty="0"/>
          </a:p>
        </p:txBody>
      </p:sp>
      <p:sp>
        <p:nvSpPr>
          <p:cNvPr id="3" name="Content Placeholder 2"/>
          <p:cNvSpPr>
            <a:spLocks noGrp="1"/>
          </p:cNvSpPr>
          <p:nvPr>
            <p:ph sz="half" idx="1"/>
          </p:nvPr>
        </p:nvSpPr>
        <p:spPr>
          <a:xfrm>
            <a:off x="152400" y="1281953"/>
            <a:ext cx="6705600" cy="3429000"/>
          </a:xfrm>
        </p:spPr>
        <p:txBody>
          <a:bodyPr anchor="ctr">
            <a:noAutofit/>
          </a:bodyPr>
          <a:lstStyle/>
          <a:p>
            <a:r>
              <a:rPr lang="hi-IN" sz="2000" dirty="0"/>
              <a:t>पार्टियों में सैकड़ों प्रकार के व्यंजन होते हैं।</a:t>
            </a:r>
            <a:endParaRPr lang="en-US" sz="2000" dirty="0" smtClean="0"/>
          </a:p>
          <a:p>
            <a:r>
              <a:rPr lang="hi-IN" sz="2000" dirty="0"/>
              <a:t>बहुत से लोग मुश्किल से कुछ </a:t>
            </a:r>
            <a:r>
              <a:rPr lang="hi-IN" sz="2000" dirty="0" smtClean="0"/>
              <a:t>ही</a:t>
            </a:r>
            <a:r>
              <a:rPr lang="en-US" sz="2000" dirty="0" smtClean="0"/>
              <a:t> </a:t>
            </a:r>
            <a:r>
              <a:rPr lang="hi-IN" sz="2000" dirty="0" smtClean="0"/>
              <a:t>चीजों </a:t>
            </a:r>
            <a:r>
              <a:rPr lang="hi-IN" sz="2000" dirty="0"/>
              <a:t>को </a:t>
            </a:r>
            <a:r>
              <a:rPr lang="hi-IN" sz="2000" dirty="0" smtClean="0"/>
              <a:t>खा पाते हैं </a:t>
            </a:r>
            <a:r>
              <a:rPr lang="hi-IN" sz="2000" dirty="0"/>
              <a:t>जो कि बुफे पर खर्च किए गए पैसे के लायक नहीं </a:t>
            </a:r>
            <a:r>
              <a:rPr lang="hi-IN" sz="2000" dirty="0" smtClean="0"/>
              <a:t>होते है</a:t>
            </a:r>
            <a:r>
              <a:rPr lang="hi-IN" sz="2000" dirty="0"/>
              <a:t>।</a:t>
            </a:r>
            <a:endParaRPr lang="en-US" sz="2000" dirty="0" smtClean="0"/>
          </a:p>
          <a:p>
            <a:r>
              <a:rPr lang="hi-IN" sz="2000" dirty="0"/>
              <a:t>यह न केवल उस </a:t>
            </a:r>
            <a:r>
              <a:rPr lang="hi-IN" sz="2000" dirty="0" smtClean="0"/>
              <a:t>पैसे की बर्बादी </a:t>
            </a:r>
            <a:r>
              <a:rPr lang="hi-IN" sz="2000" dirty="0"/>
              <a:t>है, बल्कि </a:t>
            </a:r>
            <a:r>
              <a:rPr lang="hi-IN" sz="2000" dirty="0" smtClean="0"/>
              <a:t>यह उस भोजन की भी </a:t>
            </a:r>
            <a:r>
              <a:rPr lang="hi-IN" sz="2000" dirty="0"/>
              <a:t>है जो दिन के अंत में </a:t>
            </a:r>
            <a:r>
              <a:rPr lang="hi-IN" sz="2000" dirty="0" smtClean="0"/>
              <a:t>फेका </a:t>
            </a:r>
            <a:r>
              <a:rPr lang="hi-IN" sz="2000" dirty="0"/>
              <a:t>जाता है।</a:t>
            </a:r>
            <a:endParaRPr lang="en-US" sz="2000" dirty="0" smtClean="0"/>
          </a:p>
          <a:p>
            <a:r>
              <a:rPr lang="hi-IN" sz="2000" dirty="0"/>
              <a:t>केवल अपनी भूख और स्वाद को पूरा करने के लिए एक </a:t>
            </a:r>
            <a:r>
              <a:rPr lang="hi-IN" sz="2000" dirty="0" smtClean="0"/>
              <a:t>अछे भोजन करने की चाहत होती </a:t>
            </a:r>
            <a:r>
              <a:rPr lang="hi-IN" sz="2000" dirty="0"/>
              <a:t>है।</a:t>
            </a:r>
            <a:endParaRPr lang="en-US" sz="2000" dirty="0" smtClean="0"/>
          </a:p>
          <a:p>
            <a:r>
              <a:rPr lang="hi-IN" sz="2000" dirty="0"/>
              <a:t>बहुत सारे व्यंजनों पर खर्च करने से </a:t>
            </a:r>
            <a:r>
              <a:rPr lang="hi-IN" sz="2000" dirty="0" smtClean="0"/>
              <a:t>पैसों </a:t>
            </a:r>
            <a:r>
              <a:rPr lang="hi-IN" sz="2000" dirty="0"/>
              <a:t>के साथ-साथ संसाधनों का </a:t>
            </a:r>
            <a:r>
              <a:rPr lang="hi-IN" sz="2000" dirty="0" smtClean="0"/>
              <a:t>भी नाश होता </a:t>
            </a:r>
            <a:r>
              <a:rPr lang="hi-IN" sz="2000" dirty="0"/>
              <a:t>है।</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22</a:t>
            </a:fld>
            <a:endParaRPr lang="en-US"/>
          </a:p>
        </p:txBody>
      </p:sp>
      <p:pic>
        <p:nvPicPr>
          <p:cNvPr id="4098" name="Picture 2" descr="Image result for wastage of food in in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7400" y="4171051"/>
            <a:ext cx="4896000" cy="2570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7067400" y="1281384"/>
            <a:ext cx="4896000" cy="2754000"/>
          </a:xfrm>
          <a:prstGeom prst="rect">
            <a:avLst/>
          </a:prstGeom>
        </p:spPr>
      </p:pic>
      <p:sp>
        <p:nvSpPr>
          <p:cNvPr id="4" name="Rectangle 3"/>
          <p:cNvSpPr/>
          <p:nvPr/>
        </p:nvSpPr>
        <p:spPr>
          <a:xfrm>
            <a:off x="457200" y="4800600"/>
            <a:ext cx="5791200" cy="1853039"/>
          </a:xfrm>
          <a:prstGeom prst="rect">
            <a:avLst/>
          </a:prstGeom>
          <a:solidFill>
            <a:schemeClr val="accent6">
              <a:lumMod val="75000"/>
            </a:schemeClr>
          </a:solidFill>
        </p:spPr>
        <p:txBody>
          <a:bodyPr vert="horz" lIns="91440" tIns="45720" rIns="91440" bIns="45720" rtlCol="0" anchor="ctr">
            <a:normAutofit/>
          </a:bodyPr>
          <a:lstStyle/>
          <a:p>
            <a:pPr>
              <a:spcBef>
                <a:spcPts val="1000"/>
              </a:spcBef>
              <a:buClr>
                <a:schemeClr val="bg2">
                  <a:lumMod val="40000"/>
                  <a:lumOff val="60000"/>
                </a:schemeClr>
              </a:buClr>
              <a:buSzPct val="80000"/>
            </a:pPr>
            <a:r>
              <a:rPr lang="hi-IN" dirty="0" smtClean="0">
                <a:latin typeface="+mj-lt"/>
                <a:ea typeface="+mj-ea"/>
                <a:cs typeface="+mj-cs"/>
              </a:rPr>
              <a:t>युहन्ना</a:t>
            </a:r>
            <a:r>
              <a:rPr lang="en-US" dirty="0" smtClean="0">
                <a:latin typeface="+mj-lt"/>
                <a:ea typeface="+mj-ea"/>
                <a:cs typeface="+mj-cs"/>
              </a:rPr>
              <a:t> </a:t>
            </a:r>
            <a:r>
              <a:rPr lang="en-US" dirty="0">
                <a:latin typeface="+mj-lt"/>
                <a:ea typeface="+mj-ea"/>
                <a:cs typeface="+mj-cs"/>
              </a:rPr>
              <a:t>6:12-13 </a:t>
            </a:r>
          </a:p>
          <a:p>
            <a:pPr defTabSz="540000">
              <a:spcBef>
                <a:spcPts val="1200"/>
              </a:spcBef>
              <a:spcAft>
                <a:spcPts val="1200"/>
              </a:spcAft>
              <a:buClr>
                <a:schemeClr val="bg2">
                  <a:lumMod val="40000"/>
                  <a:lumOff val="60000"/>
                </a:schemeClr>
              </a:buClr>
              <a:buSzPct val="80000"/>
            </a:pPr>
            <a:r>
              <a:rPr lang="hi-IN" dirty="0"/>
              <a:t>जब वे खाकर तृप्‍त हो गए तो उसने अपने चेलों से कहा, “बचे हुए टुकड़े बटोर लो कि कुछ फेंका न जाए।” </a:t>
            </a:r>
            <a:r>
              <a:rPr lang="hi-IN" dirty="0" smtClean="0"/>
              <a:t>अत</a:t>
            </a:r>
            <a:r>
              <a:rPr lang="hi-IN" dirty="0"/>
              <a:t>: उन्होंने बटोरा, और जौ की पाँच रोटियों के टुकड़ों से जो खानेवालों से बच रहे थे, बारह टोकरियाँ भरीं।</a:t>
            </a:r>
            <a:endParaRPr lang="en-US" dirty="0">
              <a:latin typeface="+mj-lt"/>
              <a:ea typeface="+mj-ea"/>
              <a:cs typeface="+mj-c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677" y="76200"/>
            <a:ext cx="9404723" cy="1219200"/>
          </a:xfrm>
        </p:spPr>
        <p:txBody>
          <a:bodyPr anchor="ctr"/>
          <a:lstStyle/>
          <a:p>
            <a:pPr algn="ctr"/>
            <a:r>
              <a:rPr lang="hi-IN" sz="4400" b="1" dirty="0"/>
              <a:t>विज्ञापन उद्योग</a:t>
            </a:r>
            <a:endParaRPr lang="en-US" sz="4400" b="1" dirty="0"/>
          </a:p>
        </p:txBody>
      </p:sp>
      <p:sp>
        <p:nvSpPr>
          <p:cNvPr id="3" name="Content Placeholder 2"/>
          <p:cNvSpPr>
            <a:spLocks noGrp="1"/>
          </p:cNvSpPr>
          <p:nvPr>
            <p:ph sz="half" idx="1"/>
          </p:nvPr>
        </p:nvSpPr>
        <p:spPr>
          <a:xfrm>
            <a:off x="533401" y="1684057"/>
            <a:ext cx="5181599" cy="4195763"/>
          </a:xfrm>
        </p:spPr>
        <p:txBody>
          <a:bodyPr anchor="ctr">
            <a:normAutofit/>
          </a:bodyPr>
          <a:lstStyle/>
          <a:p>
            <a:pPr marL="538163" indent="-538163"/>
            <a:r>
              <a:rPr lang="hi-IN" sz="3200" b="1" dirty="0"/>
              <a:t>बैनर और होर्डिंग्स </a:t>
            </a:r>
            <a:r>
              <a:rPr lang="hi-IN" sz="3200" b="1" dirty="0" smtClean="0"/>
              <a:t>– विज्ञापन</a:t>
            </a:r>
          </a:p>
          <a:p>
            <a:pPr marL="538163" indent="-538163"/>
            <a:endParaRPr lang="en-US" b="1" dirty="0" smtClean="0"/>
          </a:p>
          <a:p>
            <a:r>
              <a:rPr lang="hi-IN" sz="2200" dirty="0" smtClean="0"/>
              <a:t>“</a:t>
            </a:r>
            <a:r>
              <a:rPr lang="hi-IN" sz="2200" dirty="0"/>
              <a:t>शादी की</a:t>
            </a:r>
            <a:r>
              <a:rPr lang="hi-IN" sz="2200" dirty="0" smtClean="0"/>
              <a:t> 25 </a:t>
            </a:r>
            <a:r>
              <a:rPr lang="hi-IN" sz="2200" dirty="0"/>
              <a:t>वीं </a:t>
            </a:r>
            <a:r>
              <a:rPr lang="hi-IN" sz="2200" dirty="0" smtClean="0"/>
              <a:t>सालगिरह”, “जन्मदिन की मुबारक बात”, “दिवाली की शुभ कमाना” </a:t>
            </a:r>
            <a:r>
              <a:rPr lang="hi-IN" sz="2200" dirty="0"/>
              <a:t>जैसे लगभग </a:t>
            </a:r>
            <a:r>
              <a:rPr lang="hi-IN" sz="2200" dirty="0" smtClean="0"/>
              <a:t>हर एक के </a:t>
            </a:r>
            <a:r>
              <a:rPr lang="hi-IN" sz="2200" dirty="0"/>
              <a:t>लिए बैनर और होर्डिंग्स न केवल पैसे की </a:t>
            </a:r>
            <a:r>
              <a:rPr lang="hi-IN" sz="2200" dirty="0" smtClean="0"/>
              <a:t>बर्बाद </a:t>
            </a:r>
            <a:r>
              <a:rPr lang="hi-IN" sz="2200" dirty="0"/>
              <a:t>कर रहे हैं, बल्कि </a:t>
            </a:r>
            <a:r>
              <a:rPr lang="hi-IN" sz="2200" dirty="0" smtClean="0"/>
              <a:t>हमें परेशान </a:t>
            </a:r>
            <a:r>
              <a:rPr lang="hi-IN" sz="2200" dirty="0"/>
              <a:t>भी </a:t>
            </a:r>
            <a:r>
              <a:rPr lang="hi-IN" sz="2200" dirty="0" smtClean="0"/>
              <a:t>करते </a:t>
            </a:r>
            <a:r>
              <a:rPr lang="hi-IN" sz="2200" dirty="0"/>
              <a:t>हैं!</a:t>
            </a:r>
            <a:endParaRPr lang="en-US" sz="22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23</a:t>
            </a:fld>
            <a:endParaRPr lang="en-US"/>
          </a:p>
        </p:txBody>
      </p:sp>
      <p:pic>
        <p:nvPicPr>
          <p:cNvPr id="9" name="Picture 8"/>
          <p:cNvPicPr>
            <a:picLocks noChangeAspect="1"/>
          </p:cNvPicPr>
          <p:nvPr/>
        </p:nvPicPr>
        <p:blipFill>
          <a:blip r:embed="rId2"/>
          <a:stretch>
            <a:fillRect/>
          </a:stretch>
        </p:blipFill>
        <p:spPr>
          <a:xfrm>
            <a:off x="6096786" y="1295400"/>
            <a:ext cx="3688080" cy="2766060"/>
          </a:xfrm>
          <a:prstGeom prst="rect">
            <a:avLst/>
          </a:prstGeom>
        </p:spPr>
      </p:pic>
      <p:pic>
        <p:nvPicPr>
          <p:cNvPr id="10" name="Picture 9"/>
          <p:cNvPicPr>
            <a:picLocks noChangeAspect="1"/>
          </p:cNvPicPr>
          <p:nvPr/>
        </p:nvPicPr>
        <p:blipFill>
          <a:blip r:embed="rId3"/>
          <a:stretch>
            <a:fillRect/>
          </a:stretch>
        </p:blipFill>
        <p:spPr>
          <a:xfrm>
            <a:off x="7239000" y="4164329"/>
            <a:ext cx="3733800" cy="249203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4677" y="76200"/>
            <a:ext cx="9404723" cy="1180142"/>
          </a:xfrm>
        </p:spPr>
        <p:txBody>
          <a:bodyPr anchor="ctr"/>
          <a:lstStyle/>
          <a:p>
            <a:pPr algn="ctr"/>
            <a:r>
              <a:rPr lang="hi-IN" dirty="0"/>
              <a:t>ज्योतिष उद्योग</a:t>
            </a:r>
            <a:endParaRPr lang="en-US" dirty="0"/>
          </a:p>
        </p:txBody>
      </p:sp>
      <p:sp>
        <p:nvSpPr>
          <p:cNvPr id="3" name="Content Placeholder 2"/>
          <p:cNvSpPr>
            <a:spLocks noGrp="1"/>
          </p:cNvSpPr>
          <p:nvPr>
            <p:ph sz="half" idx="1"/>
          </p:nvPr>
        </p:nvSpPr>
        <p:spPr>
          <a:xfrm>
            <a:off x="573742" y="1371600"/>
            <a:ext cx="5791199" cy="1668743"/>
          </a:xfrm>
        </p:spPr>
        <p:txBody>
          <a:bodyPr anchor="ctr"/>
          <a:lstStyle/>
          <a:p>
            <a:r>
              <a:rPr lang="hi-IN" sz="2400" b="1" dirty="0"/>
              <a:t>ज्योतिषियों से कुछ अच्छे (= नकली) शब्द सुनने के लिए पैसा खर्च किया गया</a:t>
            </a:r>
            <a:endParaRPr lang="en-US" b="1"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24</a:t>
            </a:fld>
            <a:endParaRPr lang="en-US"/>
          </a:p>
        </p:txBody>
      </p:sp>
      <p:pic>
        <p:nvPicPr>
          <p:cNvPr id="1843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1256342"/>
            <a:ext cx="4495800" cy="337185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astrolo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4780592"/>
            <a:ext cx="4495800" cy="16964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9600" y="3035840"/>
            <a:ext cx="5715000" cy="3364960"/>
          </a:xfrm>
          <a:prstGeom prst="rect">
            <a:avLst/>
          </a:prstGeom>
          <a:solidFill>
            <a:schemeClr val="accent6">
              <a:lumMod val="75000"/>
            </a:schemeClr>
          </a:solidFill>
        </p:spPr>
        <p:txBody>
          <a:bodyPr wrap="square">
            <a:spAutoFit/>
          </a:bodyPr>
          <a:lstStyle/>
          <a:p>
            <a:pPr>
              <a:lnSpc>
                <a:spcPct val="150000"/>
              </a:lnSpc>
            </a:pPr>
            <a:r>
              <a:rPr lang="hi-IN" dirty="0" smtClean="0"/>
              <a:t>यशायाह</a:t>
            </a:r>
            <a:r>
              <a:rPr lang="en-US" dirty="0" smtClean="0"/>
              <a:t> </a:t>
            </a:r>
            <a:r>
              <a:rPr lang="en-US" dirty="0"/>
              <a:t>47:13-14 </a:t>
            </a:r>
          </a:p>
          <a:p>
            <a:pPr>
              <a:lnSpc>
                <a:spcPct val="150000"/>
              </a:lnSpc>
            </a:pPr>
            <a:endParaRPr lang="hi-IN" dirty="0" smtClean="0"/>
          </a:p>
          <a:p>
            <a:pPr>
              <a:lnSpc>
                <a:spcPct val="150000"/>
              </a:lnSpc>
            </a:pPr>
            <a:r>
              <a:rPr lang="hi-IN" dirty="0" smtClean="0"/>
              <a:t>तू </a:t>
            </a:r>
            <a:r>
              <a:rPr lang="hi-IN" dirty="0"/>
              <a:t>तो युक्‍ति करते करते थक गई है। अब तेरे ज्योतिषी जो नक्षत्रों को ध्यान से देखते और नये नये चाँद को देखकर होनहार बताते हैं, वे खड़े होकर तुझे उन बातों से बचाएँ जो तुझ पर घटेंगी।</a:t>
            </a:r>
          </a:p>
          <a:p>
            <a:pPr>
              <a:lnSpc>
                <a:spcPct val="150000"/>
              </a:lnSpc>
            </a:pPr>
            <a:r>
              <a:rPr lang="hi-IN" dirty="0" smtClean="0"/>
              <a:t>देख</a:t>
            </a:r>
            <a:r>
              <a:rPr lang="hi-IN" dirty="0"/>
              <a:t>, वे भूसे के समान होकर आग से भस्म हो जाएँगे; वे अपने प्राणों को ज्वाला से न बचा सकेंगे। वह आग तापने के लिये नहीं, न ऐसी होगी जिसके सामने कोई बैठ सके!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3277" y="76200"/>
            <a:ext cx="9404723" cy="1088303"/>
          </a:xfrm>
        </p:spPr>
        <p:txBody>
          <a:bodyPr anchor="ctr"/>
          <a:lstStyle/>
          <a:p>
            <a:pPr algn="ctr"/>
            <a:r>
              <a:rPr lang="hi-IN" sz="5400" b="1" dirty="0"/>
              <a:t>रिश्वत उद्योग</a:t>
            </a:r>
            <a:endParaRPr lang="en-US" sz="5400" b="1"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pic>
        <p:nvPicPr>
          <p:cNvPr id="19458" name="Picture 2" descr="Image result for bri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799" y="1475868"/>
            <a:ext cx="5181601" cy="296091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1000" y="1475868"/>
            <a:ext cx="5867400" cy="2410332"/>
          </a:xfrm>
          <a:prstGeom prst="rect">
            <a:avLst/>
          </a:prstGeom>
        </p:spPr>
        <p:txBody>
          <a:bodyPr vert="horz" lIns="91440" tIns="45720" rIns="91440" bIns="45720" rtlCol="0">
            <a:normAutofit fontScale="92500" lnSpcReduction="10000"/>
          </a:bodyPr>
          <a:lstStyle/>
          <a:p>
            <a:pPr>
              <a:lnSpc>
                <a:spcPct val="110000"/>
              </a:lnSpc>
              <a:spcBef>
                <a:spcPts val="1000"/>
              </a:spcBef>
              <a:buClr>
                <a:schemeClr val="bg2">
                  <a:lumMod val="40000"/>
                  <a:lumOff val="60000"/>
                </a:schemeClr>
              </a:buClr>
              <a:buSzPct val="80000"/>
            </a:pPr>
            <a:r>
              <a:rPr lang="hi-IN" sz="2600" b="1" dirty="0"/>
              <a:t>भ्रष्टाचार के लिए सबसे संवेदनशील माना जाने वाला क्षेत्र:</a:t>
            </a:r>
            <a:endParaRPr lang="en-US" sz="2600" b="1" i="1" dirty="0" smtClean="0">
              <a:latin typeface="+mj-lt"/>
              <a:ea typeface="+mj-ea"/>
              <a:cs typeface="+mj-cs"/>
            </a:endParaRPr>
          </a:p>
          <a:p>
            <a:pPr marL="342900" indent="-342900">
              <a:lnSpc>
                <a:spcPct val="110000"/>
              </a:lnSpc>
              <a:spcBef>
                <a:spcPts val="1000"/>
              </a:spcBef>
              <a:buClr>
                <a:schemeClr val="bg2">
                  <a:lumMod val="40000"/>
                  <a:lumOff val="60000"/>
                </a:schemeClr>
              </a:buClr>
              <a:buSzPct val="80000"/>
              <a:buFont typeface="Wingdings 3" charset="2"/>
              <a:buChar char=""/>
            </a:pPr>
            <a:r>
              <a:rPr lang="hi-IN" b="1" dirty="0"/>
              <a:t>इंफ्रास्ट्रक्चर और रियल एस्टेट (85%)</a:t>
            </a:r>
            <a:endParaRPr lang="en-US" b="1" dirty="0" smtClean="0">
              <a:latin typeface="+mj-lt"/>
              <a:ea typeface="+mj-ea"/>
              <a:cs typeface="+mj-cs"/>
            </a:endParaRPr>
          </a:p>
          <a:p>
            <a:pPr marL="342900" indent="-342900">
              <a:lnSpc>
                <a:spcPct val="110000"/>
              </a:lnSpc>
              <a:spcBef>
                <a:spcPts val="1000"/>
              </a:spcBef>
              <a:buClr>
                <a:schemeClr val="bg2">
                  <a:lumMod val="40000"/>
                  <a:lumOff val="60000"/>
                </a:schemeClr>
              </a:buClr>
              <a:buSzPct val="80000"/>
              <a:buFont typeface="Wingdings 3" charset="2"/>
              <a:buChar char=""/>
            </a:pPr>
            <a:r>
              <a:rPr lang="hi-IN" b="1" dirty="0"/>
              <a:t>धातु और खनन (76%)</a:t>
            </a:r>
            <a:endParaRPr lang="en-US" b="1" dirty="0">
              <a:latin typeface="+mj-lt"/>
              <a:ea typeface="+mj-ea"/>
              <a:cs typeface="+mj-cs"/>
            </a:endParaRPr>
          </a:p>
          <a:p>
            <a:pPr marL="342900" indent="-342900">
              <a:lnSpc>
                <a:spcPct val="110000"/>
              </a:lnSpc>
              <a:spcBef>
                <a:spcPts val="1000"/>
              </a:spcBef>
              <a:buClr>
                <a:schemeClr val="bg2">
                  <a:lumMod val="40000"/>
                  <a:lumOff val="60000"/>
                </a:schemeClr>
              </a:buClr>
              <a:buSzPct val="80000"/>
              <a:buFont typeface="Wingdings 3" charset="2"/>
              <a:buChar char=""/>
            </a:pPr>
            <a:r>
              <a:rPr lang="hi-IN" b="1" dirty="0"/>
              <a:t>एयरोस्पेस और रक्षा (64%)</a:t>
            </a:r>
            <a:endParaRPr lang="en-US" b="1" dirty="0">
              <a:latin typeface="+mj-lt"/>
              <a:ea typeface="+mj-ea"/>
              <a:cs typeface="+mj-cs"/>
            </a:endParaRPr>
          </a:p>
          <a:p>
            <a:pPr marL="342900" indent="-342900">
              <a:lnSpc>
                <a:spcPct val="110000"/>
              </a:lnSpc>
              <a:spcBef>
                <a:spcPts val="1000"/>
              </a:spcBef>
              <a:buClr>
                <a:schemeClr val="bg2">
                  <a:lumMod val="40000"/>
                  <a:lumOff val="60000"/>
                </a:schemeClr>
              </a:buClr>
              <a:buSzPct val="80000"/>
              <a:buFont typeface="Wingdings 3" charset="2"/>
              <a:buChar char=""/>
            </a:pPr>
            <a:r>
              <a:rPr lang="hi-IN" b="1" dirty="0"/>
              <a:t>बिजली और उपयोगिताओं के क्षेत्र (51%)</a:t>
            </a:r>
            <a:endParaRPr lang="en-US" b="1" dirty="0">
              <a:latin typeface="+mj-lt"/>
              <a:ea typeface="+mj-ea"/>
              <a:cs typeface="+mj-cs"/>
            </a:endParaRPr>
          </a:p>
        </p:txBody>
      </p:sp>
      <p:sp>
        <p:nvSpPr>
          <p:cNvPr id="7" name="Rectangle 6"/>
          <p:cNvSpPr/>
          <p:nvPr/>
        </p:nvSpPr>
        <p:spPr>
          <a:xfrm>
            <a:off x="304800" y="4055035"/>
            <a:ext cx="5943600" cy="2650565"/>
          </a:xfrm>
          <a:prstGeom prst="rect">
            <a:avLst/>
          </a:prstGeom>
        </p:spPr>
        <p:txBody>
          <a:bodyPr vert="horz" lIns="91440" tIns="45720" rIns="91440" bIns="45720" rtlCol="0" anchor="ctr">
            <a:noAutofit/>
          </a:bodyPr>
          <a:lstStyle/>
          <a:p>
            <a:pPr>
              <a:spcBef>
                <a:spcPts val="1000"/>
              </a:spcBef>
              <a:buClr>
                <a:schemeClr val="bg2">
                  <a:lumMod val="40000"/>
                  <a:lumOff val="60000"/>
                </a:schemeClr>
              </a:buClr>
              <a:buSzPct val="80000"/>
            </a:pPr>
            <a:r>
              <a:rPr lang="hi-IN" b="1" dirty="0"/>
              <a:t>देश में दशकों से भ्रष्टाचार एक प्रमुख चुनावी मुद्दा रहा है। सभी चुनाव जीतने वाली पार्टियों ने संसदीय और विधानसभा चुनावों में भ्रष्टाचार को खत्म करने का वादा किया है।</a:t>
            </a:r>
            <a:br>
              <a:rPr lang="hi-IN" b="1" dirty="0"/>
            </a:br>
            <a:r>
              <a:rPr lang="hi-IN" b="1" dirty="0"/>
              <a:t/>
            </a:r>
            <a:br>
              <a:rPr lang="hi-IN" b="1" dirty="0"/>
            </a:br>
            <a:r>
              <a:rPr lang="hi-IN" b="1" dirty="0"/>
              <a:t>लेकिन एक सर्वेक्षण से पता चला है कि सरकारी कार्यालयों में काम करने के लिए रिश्वत लेने के लिए सबसे प्रभावी साधन अभी भी 56 प्रतिशत लोग हैं, जिन्होंने पिछले एक साल में अपना काम पूरा करने के लिए </a:t>
            </a:r>
            <a:r>
              <a:rPr lang="hi-IN" b="1" dirty="0" smtClean="0"/>
              <a:t>रिश्वत </a:t>
            </a:r>
            <a:r>
              <a:rPr lang="hi-IN" b="1" dirty="0"/>
              <a:t>देने के </a:t>
            </a:r>
            <a:r>
              <a:rPr lang="hi-IN" b="1" dirty="0" smtClean="0"/>
              <a:t>सर्वेक्षण </a:t>
            </a:r>
            <a:r>
              <a:rPr lang="hi-IN" b="1" dirty="0"/>
              <a:t>में भाग लिया था।</a:t>
            </a:r>
            <a:endParaRPr lang="en-US" b="1" i="1" dirty="0">
              <a:latin typeface="+mj-lt"/>
              <a:ea typeface="+mj-ea"/>
              <a:cs typeface="+mj-cs"/>
            </a:endParaRPr>
          </a:p>
        </p:txBody>
      </p:sp>
      <p:sp>
        <p:nvSpPr>
          <p:cNvPr id="3" name="Rectangle 2"/>
          <p:cNvSpPr/>
          <p:nvPr/>
        </p:nvSpPr>
        <p:spPr>
          <a:xfrm>
            <a:off x="6248400" y="4567297"/>
            <a:ext cx="5486400" cy="2123658"/>
          </a:xfrm>
          <a:prstGeom prst="rect">
            <a:avLst/>
          </a:prstGeom>
          <a:solidFill>
            <a:schemeClr val="accent6">
              <a:lumMod val="75000"/>
            </a:schemeClr>
          </a:solidFill>
        </p:spPr>
        <p:txBody>
          <a:bodyPr wrap="square">
            <a:spAutoFit/>
          </a:bodyPr>
          <a:lstStyle/>
          <a:p>
            <a:r>
              <a:rPr lang="hi-IN" sz="1600" dirty="0" smtClean="0"/>
              <a:t>निर्गमन</a:t>
            </a:r>
            <a:r>
              <a:rPr lang="en-US" sz="1600" dirty="0" smtClean="0"/>
              <a:t> 23:8</a:t>
            </a:r>
            <a:endParaRPr lang="en-US" sz="1600" dirty="0"/>
          </a:p>
          <a:p>
            <a:r>
              <a:rPr lang="hi-IN" sz="1600" dirty="0"/>
              <a:t>घूस न लेना, क्योंकि घूस देखने वालों को भी अन्धा कर देती और धर्मियों की बातें पलट देती है।</a:t>
            </a:r>
            <a:endParaRPr lang="en-US" sz="1600" dirty="0" smtClean="0"/>
          </a:p>
          <a:p>
            <a:endParaRPr lang="en-US" sz="1600" dirty="0"/>
          </a:p>
          <a:p>
            <a:r>
              <a:rPr lang="hi-IN" sz="1600" dirty="0" smtClean="0"/>
              <a:t>व्यवस्था</a:t>
            </a:r>
            <a:r>
              <a:rPr lang="en-US" sz="1600" dirty="0" smtClean="0"/>
              <a:t> </a:t>
            </a:r>
            <a:r>
              <a:rPr lang="en-US" sz="1600" dirty="0"/>
              <a:t>16:19 </a:t>
            </a:r>
          </a:p>
          <a:p>
            <a:r>
              <a:rPr lang="hi-IN" sz="1600" dirty="0"/>
              <a:t>तुम न्याय न बिगाड़ना; तू न तो पक्षपात करना; और न तो घूस लेना, क्योंकि घूस बुद्धिमान की आँखें अन्धी कर देती है, और धर्मियों की बातें पलट देती है।</a:t>
            </a:r>
            <a:endParaRPr lang="en-US" sz="16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49985"/>
            <a:ext cx="9404723" cy="1196109"/>
          </a:xfrm>
        </p:spPr>
        <p:txBody>
          <a:bodyPr anchor="ctr"/>
          <a:lstStyle/>
          <a:p>
            <a:pPr algn="ctr"/>
            <a:r>
              <a:rPr lang="hi-IN" sz="4800" b="1" dirty="0"/>
              <a:t>भ्रष्टाचार</a:t>
            </a:r>
          </a:p>
        </p:txBody>
      </p:sp>
      <p:sp>
        <p:nvSpPr>
          <p:cNvPr id="3" name="Content Placeholder 2"/>
          <p:cNvSpPr>
            <a:spLocks noGrp="1"/>
          </p:cNvSpPr>
          <p:nvPr>
            <p:ph idx="1"/>
          </p:nvPr>
        </p:nvSpPr>
        <p:spPr>
          <a:xfrm>
            <a:off x="489528" y="1623291"/>
            <a:ext cx="10940472" cy="4195481"/>
          </a:xfrm>
        </p:spPr>
        <p:txBody>
          <a:bodyPr anchor="ctr">
            <a:normAutofit/>
          </a:bodyPr>
          <a:lstStyle/>
          <a:p>
            <a:r>
              <a:rPr lang="hi-IN" sz="2400" dirty="0"/>
              <a:t>भारत में भ्रष्टाचार एक विकराल समस्या रही है। ट्रांसपेरेंसी इंटरनेशनल (टीआई) के 2005 के एक अध्ययन में पाया गया कि सर्वेक्षण में शामिल आधे से अधिक लोगों को पिछले वर्ष एक सार्वजनिक कार्यालय में नौकरी पाने के लिए रिश्वत या </a:t>
            </a:r>
            <a:r>
              <a:rPr lang="hi-IN" sz="2400" dirty="0" smtClean="0"/>
              <a:t>पेडलिंग </a:t>
            </a:r>
            <a:r>
              <a:rPr lang="hi-IN" sz="2400" dirty="0"/>
              <a:t>प्रभाव का भुगतान करने का पहला अनुभव था। 2008 </a:t>
            </a:r>
            <a:r>
              <a:rPr lang="hi-IN" sz="2400" dirty="0" smtClean="0"/>
              <a:t>के </a:t>
            </a:r>
            <a:r>
              <a:rPr lang="hi-IN" sz="2400" dirty="0"/>
              <a:t>एक अनुवर्ती अध्ययन </a:t>
            </a:r>
            <a:r>
              <a:rPr lang="hi-IN" sz="2400" dirty="0" smtClean="0"/>
              <a:t>में </a:t>
            </a:r>
            <a:r>
              <a:rPr lang="hi-IN" sz="2400" dirty="0"/>
              <a:t>इस दर को 40 प्रतिशत पाया। 2011 में, TI ने सार्वजनिक क्षेत्र के भ्रष्टाचार के कथित स्तरों में 183 देशों के बीच भारत को 95 वें स्थान पर रखा। 2016 तक, भारत ने भ्रष्टाचार में कमी देखी और इसकी रैंकिंग 79 वें स्थान पर सुधरी।</a:t>
            </a:r>
            <a:br>
              <a:rPr lang="hi-IN" sz="2400" dirty="0"/>
            </a:br>
            <a:endParaRPr lang="en-US" sz="2400" dirty="0" smtClean="0"/>
          </a:p>
          <a:p>
            <a:r>
              <a:rPr lang="hi-IN" sz="2400" dirty="0"/>
              <a:t>1996 में, लालफीताशाही, नौकरशाही और लाइसेंस राज को संस्थागत भ्रष्टाचार और अक्षमता के कारण के रूप में सुझाया गया था।</a:t>
            </a:r>
            <a:endParaRPr lang="en-US" sz="24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8194"/>
            <a:ext cx="9404723" cy="1237206"/>
          </a:xfrm>
        </p:spPr>
        <p:txBody>
          <a:bodyPr anchor="ctr"/>
          <a:lstStyle/>
          <a:p>
            <a:pPr algn="ctr"/>
            <a:r>
              <a:rPr lang="hi-IN" sz="4800" dirty="0"/>
              <a:t>मेला और त्यौहार!</a:t>
            </a:r>
            <a:endParaRPr lang="en-US" sz="4800" dirty="0"/>
          </a:p>
        </p:txBody>
      </p:sp>
      <p:sp>
        <p:nvSpPr>
          <p:cNvPr id="3" name="Content Placeholder 2"/>
          <p:cNvSpPr>
            <a:spLocks noGrp="1"/>
          </p:cNvSpPr>
          <p:nvPr>
            <p:ph sz="half" idx="1"/>
          </p:nvPr>
        </p:nvSpPr>
        <p:spPr>
          <a:xfrm>
            <a:off x="457200" y="1143000"/>
            <a:ext cx="5526916" cy="1651287"/>
          </a:xfrm>
        </p:spPr>
        <p:txBody>
          <a:bodyPr anchor="ctr">
            <a:normAutofit/>
          </a:bodyPr>
          <a:lstStyle/>
          <a:p>
            <a:pPr fontAlgn="base"/>
            <a:r>
              <a:rPr lang="hi-IN" sz="2300" b="1" dirty="0"/>
              <a:t>इलाहाबाद </a:t>
            </a:r>
            <a:r>
              <a:rPr lang="hi-IN" sz="2300" b="1" dirty="0" smtClean="0"/>
              <a:t>का कुंभ मेला</a:t>
            </a:r>
            <a:endParaRPr lang="en-US" b="1" dirty="0" smtClean="0"/>
          </a:p>
          <a:p>
            <a:pPr fontAlgn="base"/>
            <a:r>
              <a:rPr lang="hi-IN" dirty="0"/>
              <a:t>प्रयागराज में, हजारों तीर्थयात्रियों और साधुओं के साथ-साथ, उद्यमी पवित्र भूमि का आनंद ले रहे </a:t>
            </a:r>
            <a:r>
              <a:rPr lang="hi-IN" dirty="0" smtClean="0"/>
              <a:t>थे।</a:t>
            </a:r>
            <a:endParaRPr lang="en-US" dirty="0" smtClean="0"/>
          </a:p>
          <a:p>
            <a:pPr fontAlgn="base"/>
            <a:r>
              <a:rPr lang="hi-IN" dirty="0"/>
              <a:t>2019 में केंद्र और यूपी दोनों द्वारा 4,200 करोड़ </a:t>
            </a:r>
            <a:r>
              <a:rPr lang="hi-IN" dirty="0" smtClean="0"/>
              <a:t>रु खर्च</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pic>
        <p:nvPicPr>
          <p:cNvPr id="6" name="Picture 5"/>
          <p:cNvPicPr>
            <a:picLocks noChangeAspect="1"/>
          </p:cNvPicPr>
          <p:nvPr/>
        </p:nvPicPr>
        <p:blipFill>
          <a:blip r:embed="rId2"/>
          <a:stretch>
            <a:fillRect/>
          </a:stretch>
        </p:blipFill>
        <p:spPr>
          <a:xfrm>
            <a:off x="6096000" y="1143000"/>
            <a:ext cx="4496350" cy="2801239"/>
          </a:xfrm>
          <a:prstGeom prst="rect">
            <a:avLst/>
          </a:prstGeom>
        </p:spPr>
      </p:pic>
      <p:pic>
        <p:nvPicPr>
          <p:cNvPr id="8" name="Picture 7"/>
          <p:cNvPicPr>
            <a:picLocks noChangeAspect="1"/>
          </p:cNvPicPr>
          <p:nvPr/>
        </p:nvPicPr>
        <p:blipFill>
          <a:blip r:embed="rId3"/>
          <a:stretch>
            <a:fillRect/>
          </a:stretch>
        </p:blipFill>
        <p:spPr>
          <a:xfrm>
            <a:off x="818459" y="2971800"/>
            <a:ext cx="4714387" cy="2428713"/>
          </a:xfrm>
          <a:prstGeom prst="rect">
            <a:avLst/>
          </a:prstGeom>
        </p:spPr>
      </p:pic>
      <p:sp>
        <p:nvSpPr>
          <p:cNvPr id="10" name="Content Placeholder 2"/>
          <p:cNvSpPr>
            <a:spLocks noGrp="1"/>
          </p:cNvSpPr>
          <p:nvPr>
            <p:ph sz="half" idx="1"/>
          </p:nvPr>
        </p:nvSpPr>
        <p:spPr>
          <a:xfrm>
            <a:off x="340484" y="5445417"/>
            <a:ext cx="5679316" cy="1107783"/>
          </a:xfrm>
        </p:spPr>
        <p:txBody>
          <a:bodyPr>
            <a:normAutofit fontScale="92500" lnSpcReduction="20000"/>
          </a:bodyPr>
          <a:lstStyle/>
          <a:p>
            <a:pPr fontAlgn="base"/>
            <a:r>
              <a:rPr lang="hi-IN" sz="2600" b="1" dirty="0"/>
              <a:t>लोकप्रिय चर्च त्यौहार</a:t>
            </a:r>
            <a:endParaRPr lang="en-US" b="1" dirty="0" smtClean="0"/>
          </a:p>
          <a:p>
            <a:pPr fontAlgn="base"/>
            <a:r>
              <a:rPr lang="hi-IN" dirty="0"/>
              <a:t>हजारों ईसाई </a:t>
            </a:r>
            <a:r>
              <a:rPr lang="hi-IN" dirty="0" smtClean="0"/>
              <a:t>लोग धर्म </a:t>
            </a:r>
            <a:r>
              <a:rPr lang="hi-IN" dirty="0"/>
              <a:t>के </a:t>
            </a:r>
            <a:r>
              <a:rPr lang="hi-IN" dirty="0" smtClean="0"/>
              <a:t>नाम </a:t>
            </a:r>
            <a:r>
              <a:rPr lang="hi-IN" dirty="0"/>
              <a:t>पर सड़कों </a:t>
            </a:r>
            <a:r>
              <a:rPr lang="hi-IN" dirty="0" smtClean="0"/>
              <a:t>पर आते हैं</a:t>
            </a:r>
            <a:r>
              <a:rPr lang="hi-IN" dirty="0"/>
              <a:t>।</a:t>
            </a:r>
            <a:endParaRPr lang="en-US" dirty="0" smtClean="0"/>
          </a:p>
          <a:p>
            <a:pPr fontAlgn="base"/>
            <a:r>
              <a:rPr lang="hi-IN" dirty="0"/>
              <a:t>प्रत्येक </a:t>
            </a:r>
            <a:r>
              <a:rPr lang="hi-IN" dirty="0" smtClean="0"/>
              <a:t>त्यौहार </a:t>
            </a:r>
            <a:r>
              <a:rPr lang="hi-IN" dirty="0"/>
              <a:t>का मतलब 1 करोड़ से ऊपर का खर्च होगा</a:t>
            </a:r>
            <a:endParaRPr lang="en-US" dirty="0"/>
          </a:p>
        </p:txBody>
      </p:sp>
      <p:sp>
        <p:nvSpPr>
          <p:cNvPr id="4" name="Rectangle 3"/>
          <p:cNvSpPr/>
          <p:nvPr/>
        </p:nvSpPr>
        <p:spPr>
          <a:xfrm>
            <a:off x="6019800" y="4038600"/>
            <a:ext cx="5804554" cy="2585323"/>
          </a:xfrm>
          <a:prstGeom prst="rect">
            <a:avLst/>
          </a:prstGeom>
          <a:solidFill>
            <a:schemeClr val="accent6">
              <a:lumMod val="75000"/>
            </a:schemeClr>
          </a:solidFill>
        </p:spPr>
        <p:txBody>
          <a:bodyPr wrap="square" anchor="ctr">
            <a:spAutoFit/>
          </a:bodyPr>
          <a:lstStyle/>
          <a:p>
            <a:pPr>
              <a:lnSpc>
                <a:spcPct val="150000"/>
              </a:lnSpc>
            </a:pPr>
            <a:r>
              <a:rPr lang="hi-IN" b="1" dirty="0" smtClean="0"/>
              <a:t>यशायाह</a:t>
            </a:r>
            <a:r>
              <a:rPr lang="en-US" b="1" dirty="0" smtClean="0"/>
              <a:t> 1:14-15</a:t>
            </a:r>
            <a:endParaRPr lang="en-US" b="1" dirty="0"/>
          </a:p>
          <a:p>
            <a:pPr>
              <a:lnSpc>
                <a:spcPct val="150000"/>
              </a:lnSpc>
            </a:pPr>
            <a:r>
              <a:rPr lang="hi-IN" b="1" dirty="0"/>
              <a:t>तुम्हारे नये चाँदों और नियत पर्वों के मानने से मैं जी से बैर रखता हूँ; वे सब मुझे बोझ जान पड़ते हैं, मैं उनको सहते सहते उकता गया हूँ। </a:t>
            </a:r>
            <a:r>
              <a:rPr lang="hi-IN" b="1" dirty="0" smtClean="0"/>
              <a:t>जब </a:t>
            </a:r>
            <a:r>
              <a:rPr lang="hi-IN" b="1" dirty="0"/>
              <a:t>तुम मेरी ओर हाथ फैलाओ, तब मैं तुम से मुख फेर लूँगा; तुम कितनी भी प्रार्थना क्यों न करो, तौभी मैं तुम्हारी न सुनूँगा; क्योंकि तुम्हारे हाथ खून से भरे हैं।</a:t>
            </a:r>
            <a:endParaRPr lang="en-US" b="1"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077" y="61204"/>
            <a:ext cx="9404723" cy="1400530"/>
          </a:xfrm>
        </p:spPr>
        <p:txBody>
          <a:bodyPr anchor="ctr"/>
          <a:lstStyle/>
          <a:p>
            <a:pPr algn="ctr"/>
            <a:r>
              <a:rPr lang="hi-IN" sz="4800" b="1" dirty="0"/>
              <a:t>भारत का रक्षा विभाग</a:t>
            </a:r>
            <a:endParaRPr lang="en-US" sz="4800" b="1" dirty="0"/>
          </a:p>
        </p:txBody>
      </p:sp>
      <p:sp>
        <p:nvSpPr>
          <p:cNvPr id="3" name="Content Placeholder 2"/>
          <p:cNvSpPr>
            <a:spLocks noGrp="1"/>
          </p:cNvSpPr>
          <p:nvPr>
            <p:ph sz="half" idx="1"/>
          </p:nvPr>
        </p:nvSpPr>
        <p:spPr>
          <a:xfrm>
            <a:off x="457200" y="1397670"/>
            <a:ext cx="7432518" cy="2031330"/>
          </a:xfrm>
        </p:spPr>
        <p:txBody>
          <a:bodyPr anchor="ctr">
            <a:normAutofit/>
          </a:bodyPr>
          <a:lstStyle/>
          <a:p>
            <a:pPr marL="444500" indent="-444500"/>
            <a:r>
              <a:rPr lang="hi-IN" sz="2400" dirty="0"/>
              <a:t>24,42,213 करोड़ रुपये में से 2,95,511.41 करोड़ रुपये रक्षा के लिए रखे गए हैं। रक्षा मंत्रालय ने आज कहा, </a:t>
            </a:r>
            <a:r>
              <a:rPr lang="hi-IN" sz="2400" dirty="0" smtClean="0"/>
              <a:t>“यह </a:t>
            </a:r>
            <a:r>
              <a:rPr lang="hi-IN" sz="2400" dirty="0"/>
              <a:t>वर्ष 2018-19 के लिए </a:t>
            </a:r>
            <a:r>
              <a:rPr lang="hi-IN" sz="2400" dirty="0" smtClean="0"/>
              <a:t>केंद्र </a:t>
            </a:r>
            <a:r>
              <a:rPr lang="hi-IN" sz="2400" dirty="0"/>
              <a:t>सरकार </a:t>
            </a:r>
            <a:r>
              <a:rPr lang="hi-IN" sz="2400" dirty="0" smtClean="0"/>
              <a:t>के </a:t>
            </a:r>
            <a:r>
              <a:rPr lang="hi-IN" sz="2400" dirty="0"/>
              <a:t>कुल </a:t>
            </a:r>
            <a:r>
              <a:rPr lang="hi-IN" sz="2400" dirty="0" smtClean="0"/>
              <a:t>खर्च </a:t>
            </a:r>
            <a:r>
              <a:rPr lang="hi-IN" sz="2400" dirty="0"/>
              <a:t>का 12.10 प्रतिशत है।"</a:t>
            </a: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pic>
        <p:nvPicPr>
          <p:cNvPr id="6" name="Picture 5"/>
          <p:cNvPicPr>
            <a:picLocks noChangeAspect="1"/>
          </p:cNvPicPr>
          <p:nvPr/>
        </p:nvPicPr>
        <p:blipFill>
          <a:blip r:embed="rId2"/>
          <a:stretch>
            <a:fillRect/>
          </a:stretch>
        </p:blipFill>
        <p:spPr>
          <a:xfrm>
            <a:off x="8395855" y="1828800"/>
            <a:ext cx="3810007" cy="2133598"/>
          </a:xfrm>
          <a:prstGeom prst="rect">
            <a:avLst/>
          </a:prstGeom>
        </p:spPr>
      </p:pic>
      <p:pic>
        <p:nvPicPr>
          <p:cNvPr id="7" name="Picture 6"/>
          <p:cNvPicPr>
            <a:picLocks noChangeAspect="1"/>
          </p:cNvPicPr>
          <p:nvPr/>
        </p:nvPicPr>
        <p:blipFill>
          <a:blip r:embed="rId3"/>
          <a:stretch>
            <a:fillRect/>
          </a:stretch>
        </p:blipFill>
        <p:spPr>
          <a:xfrm>
            <a:off x="228600" y="4190998"/>
            <a:ext cx="3928895" cy="2200179"/>
          </a:xfrm>
          <a:prstGeom prst="rect">
            <a:avLst/>
          </a:prstGeom>
        </p:spPr>
      </p:pic>
      <p:pic>
        <p:nvPicPr>
          <p:cNvPr id="20482" name="Picture 2" descr="Image result for indian nav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4977" y="3124198"/>
            <a:ext cx="3960823" cy="23764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0" y="5689937"/>
            <a:ext cx="7391400" cy="1015663"/>
          </a:xfrm>
          <a:prstGeom prst="rect">
            <a:avLst/>
          </a:prstGeom>
          <a:solidFill>
            <a:schemeClr val="accent6">
              <a:lumMod val="75000"/>
            </a:schemeClr>
          </a:solidFill>
        </p:spPr>
        <p:txBody>
          <a:bodyPr wrap="square">
            <a:spAutoFit/>
          </a:bodyPr>
          <a:lstStyle/>
          <a:p>
            <a:r>
              <a:rPr lang="hi-IN" sz="2000" b="1" dirty="0" smtClean="0"/>
              <a:t>जकर्याह</a:t>
            </a:r>
            <a:r>
              <a:rPr lang="en-US" sz="2000" b="1" dirty="0" smtClean="0"/>
              <a:t> </a:t>
            </a:r>
            <a:r>
              <a:rPr lang="en-US" sz="2000" b="1" dirty="0"/>
              <a:t>2:5 </a:t>
            </a:r>
          </a:p>
          <a:p>
            <a:r>
              <a:rPr lang="hi-IN" sz="2000" b="1" dirty="0"/>
              <a:t>यहोवा की यह वाणी है, कि मैं आप उसके चारों ओर आग की सी शहरपनाह ठहरूँगा, और उसके बीच में तेजोमय होकर दिखाई दूँगा</a:t>
            </a:r>
            <a:r>
              <a:rPr lang="hi-IN" sz="2000" b="1" dirty="0" smtClean="0"/>
              <a:t>।’”</a:t>
            </a:r>
            <a:endParaRPr lang="en-US" sz="2000" b="1"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65430"/>
            <a:ext cx="9404723" cy="1229970"/>
          </a:xfrm>
        </p:spPr>
        <p:txBody>
          <a:bodyPr anchor="ctr"/>
          <a:lstStyle/>
          <a:p>
            <a:pPr algn="ctr"/>
            <a:r>
              <a:rPr lang="hi-IN" b="1" dirty="0"/>
              <a:t>सरकारी अधिकारियों का </a:t>
            </a:r>
            <a:r>
              <a:rPr lang="hi-IN" b="1" dirty="0" smtClean="0"/>
              <a:t>संरक्षण</a:t>
            </a:r>
            <a:endParaRPr lang="en-US" b="1"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
        <p:nvSpPr>
          <p:cNvPr id="6" name="Rectangle 5"/>
          <p:cNvSpPr/>
          <p:nvPr/>
        </p:nvSpPr>
        <p:spPr>
          <a:xfrm>
            <a:off x="265306" y="1234683"/>
            <a:ext cx="11621894" cy="5324535"/>
          </a:xfrm>
          <a:prstGeom prst="rect">
            <a:avLst/>
          </a:prstGeom>
        </p:spPr>
        <p:txBody>
          <a:bodyPr wrap="square" anchor="ctr">
            <a:spAutoFit/>
          </a:bodyPr>
          <a:lstStyle/>
          <a:p>
            <a:pPr marL="285750" indent="-285750">
              <a:buFont typeface="Arial" panose="020B0604020202020204" pitchFamily="34" charset="0"/>
              <a:buChar char="•"/>
            </a:pPr>
            <a:r>
              <a:rPr lang="hi-IN" sz="2000" b="1" dirty="0"/>
              <a:t>एसपीजी श्रेणी - सुरक्षा विस्तार की ताकत वर्गीकृत है।</a:t>
            </a:r>
            <a:r>
              <a:rPr lang="hi-IN" sz="2000" b="1" dirty="0" smtClean="0"/>
              <a:t> </a:t>
            </a:r>
            <a:r>
              <a:rPr lang="hi-IN" sz="2000" b="1" dirty="0"/>
              <a:t>(केवल भारत के वर्तमान और पूर्व प्रधानमंत्रियों और उनके तत्काल परिवार के सदस्यों को प्रदान की जाती है)।</a:t>
            </a:r>
            <a:endParaRPr lang="en-US" sz="2000" b="1" dirty="0" smtClean="0"/>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hi-IN" sz="2000" b="1" dirty="0"/>
              <a:t>Z + श्रेणी में 55 कर्मियों का सुरक्षा </a:t>
            </a:r>
            <a:r>
              <a:rPr lang="hi-IN" sz="2000" b="1" dirty="0" smtClean="0"/>
              <a:t>कवच </a:t>
            </a:r>
            <a:r>
              <a:rPr lang="hi-IN" sz="2000" b="1" dirty="0"/>
              <a:t>है।</a:t>
            </a:r>
            <a:r>
              <a:rPr lang="hi-IN" sz="2000" b="1" dirty="0" smtClean="0"/>
              <a:t> </a:t>
            </a:r>
            <a:r>
              <a:rPr lang="hi-IN" sz="2000" b="1" dirty="0"/>
              <a:t>[</a:t>
            </a:r>
            <a:r>
              <a:rPr lang="hi-IN" sz="2000" b="1" dirty="0" smtClean="0"/>
              <a:t>10 + </a:t>
            </a:r>
            <a:r>
              <a:rPr lang="hi-IN" sz="2000" b="1" dirty="0"/>
              <a:t>NSG कमांडो सहित] + [पुलिस कर्मी</a:t>
            </a:r>
            <a:r>
              <a:rPr lang="hi-IN" sz="2000" b="1" dirty="0" smtClean="0"/>
              <a:t>]</a:t>
            </a:r>
            <a:endParaRPr lang="en-US" sz="2000" b="1" dirty="0" smtClean="0"/>
          </a:p>
          <a:p>
            <a:pPr marL="742950" lvl="1" indent="-285750">
              <a:buFont typeface="Arial" panose="020B0604020202020204" pitchFamily="34" charset="0"/>
              <a:buChar char="•"/>
            </a:pPr>
            <a:r>
              <a:rPr lang="hi-IN" sz="2000" b="1" dirty="0"/>
              <a:t>हेकलर और कोच एमपी 5 सबमशीन बंदूकें और आधुनिक संचार उपकरण के साथ सशस्त्र</a:t>
            </a:r>
            <a:endParaRPr lang="en-US" sz="2000" b="1" dirty="0" smtClean="0"/>
          </a:p>
          <a:p>
            <a:pPr marL="742950" lvl="1" indent="-285750">
              <a:buFont typeface="Arial" panose="020B0604020202020204" pitchFamily="34" charset="0"/>
              <a:buChar char="•"/>
            </a:pPr>
            <a:r>
              <a:rPr lang="hi-IN" sz="2000" b="1" dirty="0"/>
              <a:t>टीम का प्रत्येक सदस्य मार्शल आर्ट और निहत्थे युद्ध कौशल में माहिर </a:t>
            </a:r>
            <a:r>
              <a:rPr lang="hi-IN" sz="2000" b="1" dirty="0" smtClean="0"/>
              <a:t>होता है</a:t>
            </a:r>
            <a:r>
              <a:rPr lang="hi-IN" sz="2000" b="1" dirty="0"/>
              <a:t>।</a:t>
            </a:r>
            <a:endParaRPr lang="en-US" sz="2000" b="1" dirty="0" smtClean="0"/>
          </a:p>
          <a:p>
            <a:pPr marL="742950" lvl="1" indent="-285750">
              <a:buFont typeface="Arial" panose="020B0604020202020204" pitchFamily="34" charset="0"/>
              <a:buChar char="•"/>
            </a:pPr>
            <a:r>
              <a:rPr lang="hi-IN" sz="2000" b="1" dirty="0"/>
              <a:t>वर्तमान में 17 वीआईपी को इस तरह की सुरक्षा प्रदान की जाती है।</a:t>
            </a:r>
            <a:endParaRPr lang="en-US" sz="2000" b="1" dirty="0"/>
          </a:p>
          <a:p>
            <a:pPr marL="285750" indent="-285750">
              <a:buFont typeface="Arial" panose="020B0604020202020204" pitchFamily="34" charset="0"/>
              <a:buChar char="•"/>
            </a:pPr>
            <a:endParaRPr lang="en-US" sz="2000" b="1" dirty="0" smtClean="0"/>
          </a:p>
          <a:p>
            <a:pPr marL="285750" indent="-285750">
              <a:buFont typeface="Arial" panose="020B0604020202020204" pitchFamily="34" charset="0"/>
              <a:buChar char="•"/>
            </a:pPr>
            <a:r>
              <a:rPr lang="hi-IN" sz="2000" b="1" dirty="0"/>
              <a:t>Z श्रेणी में 22 कर्मियों का सुरक्षा कवच है।</a:t>
            </a:r>
            <a:r>
              <a:rPr lang="hi-IN" sz="2000" b="1" dirty="0" smtClean="0"/>
              <a:t> </a:t>
            </a:r>
            <a:r>
              <a:rPr lang="hi-IN" sz="2000" b="1" dirty="0"/>
              <a:t>[4 या 5 NSG कमांडो सहित] + [पुलिस कर्मी</a:t>
            </a:r>
            <a:r>
              <a:rPr lang="hi-IN" sz="2000" b="1" dirty="0" smtClean="0"/>
              <a:t>]</a:t>
            </a:r>
            <a:endParaRPr lang="en-US" sz="2000" b="1" dirty="0" smtClean="0"/>
          </a:p>
          <a:p>
            <a:pPr marL="742950" lvl="1" indent="-285750">
              <a:buFont typeface="Arial" panose="020B0604020202020204" pitchFamily="34" charset="0"/>
              <a:buChar char="•"/>
            </a:pPr>
            <a:r>
              <a:rPr lang="hi-IN" sz="2000" b="1" dirty="0"/>
              <a:t>'Z' श्रेणी दिल्ली पुलिस या ITBP या CRPF कर्मियों और एक एस्कॉर्ट कार द्वारा सुरक्षा </a:t>
            </a:r>
            <a:r>
              <a:rPr lang="hi-IN" sz="2000" b="1" dirty="0" smtClean="0"/>
              <a:t>कवच </a:t>
            </a:r>
            <a:r>
              <a:rPr lang="hi-IN" sz="2000" b="1" dirty="0"/>
              <a:t>प्रदान करती है।</a:t>
            </a:r>
            <a:endParaRPr lang="en-US" sz="2000" b="1" dirty="0" smtClean="0"/>
          </a:p>
          <a:p>
            <a:pPr marL="742950" lvl="1" indent="-285750">
              <a:buFont typeface="Arial" panose="020B0604020202020204" pitchFamily="34" charset="0"/>
              <a:buChar char="•"/>
            </a:pPr>
            <a:r>
              <a:rPr lang="hi-IN" sz="2000" b="1" dirty="0"/>
              <a:t>वर्तमान में 433 वीआईपी को ऐसी सुरक्षा प्रदान की जाती है।</a:t>
            </a:r>
            <a:endParaRPr lang="en-US" sz="2000" b="1" dirty="0"/>
          </a:p>
          <a:p>
            <a:pPr marL="285750" indent="-285750">
              <a:buFont typeface="Arial" panose="020B0604020202020204" pitchFamily="34" charset="0"/>
              <a:buChar char="•"/>
            </a:pPr>
            <a:endParaRPr lang="en-US" sz="2000" b="1" dirty="0" smtClean="0"/>
          </a:p>
          <a:p>
            <a:pPr marL="285750" indent="-285750">
              <a:buFont typeface="Arial" panose="020B0604020202020204" pitchFamily="34" charset="0"/>
              <a:buChar char="•"/>
            </a:pPr>
            <a:r>
              <a:rPr lang="hi-IN" sz="2000" b="1" dirty="0"/>
              <a:t>Y श्रेणी में 11 कर्मियों का सुरक्षा कवच है।</a:t>
            </a:r>
            <a:r>
              <a:rPr lang="hi-IN" sz="2000" b="1" dirty="0" smtClean="0"/>
              <a:t> </a:t>
            </a:r>
            <a:r>
              <a:rPr lang="hi-IN" sz="2000" b="1" dirty="0"/>
              <a:t>[1 या 2 कमांडो सहित] + [पुलिस कर्मी</a:t>
            </a:r>
            <a:r>
              <a:rPr lang="hi-IN" sz="2000" b="1" dirty="0" smtClean="0"/>
              <a:t>]</a:t>
            </a:r>
            <a:endParaRPr lang="en-US" sz="2000" b="1" dirty="0" smtClean="0"/>
          </a:p>
          <a:p>
            <a:pPr marL="742950" lvl="1" indent="-285750">
              <a:buFont typeface="Arial" panose="020B0604020202020204" pitchFamily="34" charset="0"/>
              <a:buChar char="•"/>
            </a:pPr>
            <a:r>
              <a:rPr lang="hi-IN" sz="2000" b="1" dirty="0"/>
              <a:t>Y' श्रेणी में दो निजी सुरक्षा अधिकारी (</a:t>
            </a:r>
            <a:r>
              <a:rPr lang="hi-IN" sz="2000" b="1" dirty="0" smtClean="0"/>
              <a:t>PSO’s) </a:t>
            </a:r>
            <a:r>
              <a:rPr lang="hi-IN" sz="2000" b="1" dirty="0"/>
              <a:t>शामिल है।</a:t>
            </a:r>
            <a:endParaRPr lang="en-US" sz="2000" b="1" dirty="0" smtClean="0"/>
          </a:p>
          <a:p>
            <a:pPr marL="742950" lvl="1" indent="-285750">
              <a:buFont typeface="Arial" panose="020B0604020202020204" pitchFamily="34" charset="0"/>
              <a:buChar char="•"/>
            </a:pPr>
            <a:endParaRPr lang="en-US" sz="2000" b="1" dirty="0" smtClean="0"/>
          </a:p>
          <a:p>
            <a:pPr marL="285750" indent="-285750">
              <a:buFont typeface="Arial" panose="020B0604020202020204" pitchFamily="34" charset="0"/>
              <a:buChar char="•"/>
            </a:pPr>
            <a:r>
              <a:rPr lang="hi-IN" sz="2000" b="1" dirty="0"/>
              <a:t>X श्रेणी में 2 कर्मियों </a:t>
            </a:r>
            <a:r>
              <a:rPr lang="hi-IN" sz="2000" b="1" dirty="0" smtClean="0"/>
              <a:t>का </a:t>
            </a:r>
            <a:r>
              <a:rPr lang="hi-IN" sz="2000" b="1" dirty="0"/>
              <a:t>सुरक्षा कवच है</a:t>
            </a:r>
            <a:r>
              <a:rPr lang="hi-IN" sz="2000" b="1" dirty="0" smtClean="0"/>
              <a:t>। [कोई भी कमांडो नहीं, सिर्फ़ </a:t>
            </a:r>
            <a:r>
              <a:rPr lang="hi-IN" sz="2000" b="1" dirty="0"/>
              <a:t>आर्म्ड पुलिस </a:t>
            </a:r>
            <a:r>
              <a:rPr lang="hi-IN" sz="2000" b="1" dirty="0" smtClean="0"/>
              <a:t>कर्मी]</a:t>
            </a:r>
            <a:endParaRPr lang="en-US" sz="2000" b="1" dirty="0" smtClean="0"/>
          </a:p>
          <a:p>
            <a:pPr marL="742950" lvl="1" indent="-285750">
              <a:buFont typeface="Arial" panose="020B0604020202020204" pitchFamily="34" charset="0"/>
              <a:buChar char="•"/>
            </a:pPr>
            <a:r>
              <a:rPr lang="hi-IN" sz="2000" b="1" dirty="0" smtClean="0"/>
              <a:t>‘X’ श्रेणी </a:t>
            </a:r>
            <a:r>
              <a:rPr lang="hi-IN" sz="2000" b="1" dirty="0"/>
              <a:t>में एक </a:t>
            </a:r>
            <a:r>
              <a:rPr lang="hi-IN" sz="2000" b="1" dirty="0" smtClean="0"/>
              <a:t>PSO होता </a:t>
            </a:r>
            <a:r>
              <a:rPr lang="hi-IN" sz="2000" b="1" dirty="0"/>
              <a:t>है।</a:t>
            </a:r>
            <a:endParaRPr lang="en-US" sz="2000" b="1" dirty="0"/>
          </a:p>
        </p:txBody>
      </p:sp>
    </p:spTree>
    <p:extLst>
      <p:ext uri="{BB962C8B-B14F-4D97-AF65-F5344CB8AC3E}">
        <p14:creationId xmlns:p14="http://schemas.microsoft.com/office/powerpoint/2010/main" val="5873547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25506"/>
            <a:ext cx="8229600" cy="914400"/>
          </a:xfrm>
        </p:spPr>
        <p:txBody>
          <a:bodyPr/>
          <a:lstStyle/>
          <a:p>
            <a:pPr algn="ctr"/>
            <a:r>
              <a:rPr lang="hi-IN" sz="5400" b="1" dirty="0">
                <a:effectLst>
                  <a:outerShdw blurRad="38100" dist="38100" dir="2700000" algn="tl">
                    <a:srgbClr val="000000">
                      <a:alpha val="43137"/>
                    </a:srgbClr>
                  </a:outerShdw>
                </a:effectLst>
              </a:rPr>
              <a:t>सार्वजनिक क्षेत्र में उदाहरण</a:t>
            </a:r>
            <a:endParaRPr lang="en-US" sz="5400" b="1" dirty="0">
              <a:effectLst>
                <a:outerShdw blurRad="38100" dist="38100" dir="2700000" algn="tl">
                  <a:srgbClr val="000000">
                    <a:alpha val="43137"/>
                  </a:srgbClr>
                </a:outerShdw>
              </a:effectLst>
            </a:endParaRPr>
          </a:p>
        </p:txBody>
      </p:sp>
      <p:sp>
        <p:nvSpPr>
          <p:cNvPr id="4" name="Content Placeholder 3"/>
          <p:cNvSpPr>
            <a:spLocks noGrp="1"/>
          </p:cNvSpPr>
          <p:nvPr>
            <p:ph sz="half" idx="1"/>
          </p:nvPr>
        </p:nvSpPr>
        <p:spPr>
          <a:xfrm>
            <a:off x="533400" y="1371601"/>
            <a:ext cx="5181600" cy="4983163"/>
          </a:xfrm>
        </p:spPr>
        <p:txBody>
          <a:bodyPr/>
          <a:lstStyle/>
          <a:p>
            <a:pPr>
              <a:buAutoNum type="arabicPeriod"/>
            </a:pPr>
            <a:r>
              <a:rPr lang="hi-IN" sz="2400" b="1" dirty="0" smtClean="0"/>
              <a:t>केंद्र </a:t>
            </a:r>
            <a:r>
              <a:rPr lang="hi-IN" sz="2400" b="1" dirty="0"/>
              <a:t>सरकार ने मुंबई और अहमदाबाद के बीच बुलेट ट्रेन बनाने के लिए </a:t>
            </a:r>
            <a:r>
              <a:rPr lang="hi-IN" sz="2400" b="1" dirty="0">
                <a:solidFill>
                  <a:srgbClr val="FF0000"/>
                </a:solidFill>
              </a:rPr>
              <a:t>100,000 करोड़ रुपये</a:t>
            </a:r>
            <a:r>
              <a:rPr lang="hi-IN" sz="2400" b="1" dirty="0"/>
              <a:t> खर्च किए</a:t>
            </a:r>
            <a:r>
              <a:rPr lang="hi-IN" sz="2400" b="1" dirty="0" smtClean="0"/>
              <a:t>।</a:t>
            </a:r>
          </a:p>
          <a:p>
            <a:pPr marL="0" indent="0">
              <a:buNone/>
            </a:pPr>
            <a:endParaRPr lang="hi-IN" b="1" dirty="0"/>
          </a:p>
          <a:p>
            <a:pPr marL="0" indent="0">
              <a:buNone/>
            </a:pPr>
            <a:r>
              <a:rPr lang="hi-IN" dirty="0" smtClean="0"/>
              <a:t>अधिक जानकारी के लिए </a:t>
            </a:r>
            <a:r>
              <a:rPr lang="en-US" dirty="0" smtClean="0"/>
              <a:t>:</a:t>
            </a:r>
            <a:r>
              <a:rPr lang="hi-IN" dirty="0" smtClean="0"/>
              <a:t>-</a:t>
            </a:r>
            <a:r>
              <a:rPr lang="en-US" dirty="0" smtClean="0"/>
              <a:t/>
            </a:r>
            <a:br>
              <a:rPr lang="en-US" dirty="0" smtClean="0"/>
            </a:br>
            <a:r>
              <a:rPr lang="en-US" dirty="0" smtClean="0"/>
              <a:t>https://www.indiatoday.in/india/story/bids-invited-for-india-s-first-undersea-tunnel-for-bullet-train-project-1509882-2019-04-25</a:t>
            </a:r>
          </a:p>
        </p:txBody>
      </p:sp>
      <p:pic>
        <p:nvPicPr>
          <p:cNvPr id="7" name="Content Placeholder 6" descr="https://s3.scoopwhoop.com/anj/sw/64503d28-e855-4981-9033-d97748ccf6e5.jpg"/>
          <p:cNvPicPr>
            <a:picLocks noGrp="1"/>
          </p:cNvPicPr>
          <p:nvPr>
            <p:ph sz="half" idx="2"/>
          </p:nvPr>
        </p:nvPicPr>
        <p:blipFill>
          <a:blip r:embed="rId2"/>
          <a:srcRect/>
          <a:stretch>
            <a:fillRect/>
          </a:stretch>
        </p:blipFill>
        <p:spPr bwMode="auto">
          <a:xfrm>
            <a:off x="5791200" y="1447800"/>
            <a:ext cx="6327720" cy="4353992"/>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B6F15528-21DE-4FAA-801E-634DDDAF4B2B}" type="slidenum">
              <a:rPr lang="en-US" smtClean="0"/>
              <a:pPr/>
              <a:t>3</a:t>
            </a:fld>
            <a:endParaRPr lang="en-US"/>
          </a:p>
        </p:txBody>
      </p:sp>
      <p:sp>
        <p:nvSpPr>
          <p:cNvPr id="8" name="Flowchart: Punched Tape 7"/>
          <p:cNvSpPr/>
          <p:nvPr/>
        </p:nvSpPr>
        <p:spPr>
          <a:xfrm>
            <a:off x="533400" y="4331042"/>
            <a:ext cx="4780233" cy="2222158"/>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sz="2400" b="1" dirty="0">
                <a:effectLst>
                  <a:outerShdw blurRad="38100" dist="38100" dir="2700000" algn="tl">
                    <a:srgbClr val="000000">
                      <a:alpha val="43137"/>
                    </a:srgbClr>
                  </a:outerShdw>
                </a:effectLst>
              </a:rPr>
              <a:t>भारत के बजट का 4.7</a:t>
            </a:r>
            <a:r>
              <a:rPr lang="hi-IN" sz="2400" b="1" dirty="0" smtClean="0">
                <a:effectLst>
                  <a:outerShdw blurRad="38100" dist="38100" dir="2700000" algn="tl">
                    <a:srgbClr val="000000">
                      <a:alpha val="43137"/>
                    </a:srgbClr>
                  </a:outerShdw>
                </a:effectLst>
              </a:rPr>
              <a:t>% हिस्सा</a:t>
            </a:r>
            <a:r>
              <a:rPr lang="hi-IN" sz="2400" b="1" dirty="0">
                <a:effectLst>
                  <a:outerShdw blurRad="38100" dist="38100" dir="2700000" algn="tl">
                    <a:srgbClr val="000000">
                      <a:alpha val="43137"/>
                    </a:srgbClr>
                  </a:outerShdw>
                </a:effectLst>
              </a:rPr>
              <a:t/>
            </a:r>
            <a:br>
              <a:rPr lang="hi-IN" sz="2400" b="1" dirty="0">
                <a:effectLst>
                  <a:outerShdw blurRad="38100" dist="38100" dir="2700000" algn="tl">
                    <a:srgbClr val="000000">
                      <a:alpha val="43137"/>
                    </a:srgbClr>
                  </a:outerShdw>
                </a:effectLst>
              </a:rPr>
            </a:br>
            <a:r>
              <a:rPr lang="hi-IN" sz="2400" b="1" dirty="0">
                <a:effectLst>
                  <a:outerShdw blurRad="38100" dist="38100" dir="2700000" algn="tl">
                    <a:srgbClr val="000000">
                      <a:alpha val="43137"/>
                    </a:srgbClr>
                  </a:outerShdw>
                </a:effectLst>
              </a:rPr>
              <a:t>629 लाख लोगों </a:t>
            </a:r>
            <a:r>
              <a:rPr lang="hi-IN" sz="2400" b="1" dirty="0" smtClean="0">
                <a:effectLst>
                  <a:outerShdw blurRad="38100" dist="38100" dir="2700000" algn="tl">
                    <a:srgbClr val="000000">
                      <a:alpha val="43137"/>
                    </a:srgbClr>
                  </a:outerShdw>
                </a:effectLst>
              </a:rPr>
              <a:t>के </a:t>
            </a:r>
            <a:r>
              <a:rPr lang="hi-IN" sz="2400" b="1" dirty="0">
                <a:effectLst>
                  <a:outerShdw blurRad="38100" dist="38100" dir="2700000" algn="tl">
                    <a:srgbClr val="000000">
                      <a:alpha val="43137"/>
                    </a:srgbClr>
                  </a:outerShdw>
                </a:effectLst>
              </a:rPr>
              <a:t>बजट </a:t>
            </a:r>
            <a:r>
              <a:rPr lang="hi-IN" sz="2400" b="1" dirty="0" smtClean="0">
                <a:effectLst>
                  <a:outerShdw blurRad="38100" dist="38100" dir="2700000" algn="tl">
                    <a:srgbClr val="000000">
                      <a:alpha val="43137"/>
                    </a:srgbClr>
                  </a:outerShdw>
                </a:effectLst>
              </a:rPr>
              <a:t>का पैसा</a:t>
            </a:r>
            <a:endParaRPr lang="en-US" sz="24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93136"/>
            <a:ext cx="4396339" cy="1535864"/>
          </a:xfrm>
        </p:spPr>
        <p:txBody>
          <a:bodyPr anchor="ctr">
            <a:normAutofit/>
          </a:bodyPr>
          <a:lstStyle/>
          <a:p>
            <a:r>
              <a:rPr lang="hi-IN" sz="2000" b="1" dirty="0"/>
              <a:t>एसपीजी </a:t>
            </a:r>
            <a:r>
              <a:rPr lang="hi-IN" sz="2000" b="1" dirty="0" smtClean="0"/>
              <a:t>सुरक्षा</a:t>
            </a:r>
            <a:endParaRPr lang="en-IN" sz="2000" b="1" dirty="0" smtClean="0"/>
          </a:p>
          <a:p>
            <a:r>
              <a:rPr lang="hi-IN" sz="2000" b="1" dirty="0" smtClean="0"/>
              <a:t>386 </a:t>
            </a:r>
            <a:r>
              <a:rPr lang="hi-IN" sz="2000" b="1" dirty="0"/>
              <a:t>करोड़ रुपये वार्षिक </a:t>
            </a:r>
            <a:r>
              <a:rPr lang="hi-IN" sz="2000" b="1" dirty="0" smtClean="0"/>
              <a:t>बजट</a:t>
            </a:r>
            <a:endParaRPr lang="en-IN" sz="2000" b="1" dirty="0" smtClean="0"/>
          </a:p>
          <a:p>
            <a:r>
              <a:rPr lang="hi-IN" sz="2000" b="1" dirty="0" smtClean="0"/>
              <a:t>प्रति </a:t>
            </a:r>
            <a:r>
              <a:rPr lang="hi-IN" sz="2000" b="1" dirty="0"/>
              <a:t>दिन 1 </a:t>
            </a:r>
            <a:r>
              <a:rPr lang="hi-IN" sz="2000" b="1" dirty="0" smtClean="0"/>
              <a:t>करोड़</a:t>
            </a:r>
            <a:r>
              <a:rPr lang="en-IN" sz="2000" b="1" dirty="0" smtClean="0"/>
              <a:t> </a:t>
            </a:r>
            <a:r>
              <a:rPr lang="hi-IN" sz="2000" b="1" dirty="0"/>
              <a:t>रुपये</a:t>
            </a:r>
            <a:endParaRPr lang="en-US" sz="2000" b="1" dirty="0" smtClean="0"/>
          </a:p>
        </p:txBody>
      </p:sp>
      <p:sp>
        <p:nvSpPr>
          <p:cNvPr id="4" name="Content Placeholder 3"/>
          <p:cNvSpPr>
            <a:spLocks noGrp="1"/>
          </p:cNvSpPr>
          <p:nvPr>
            <p:ph sz="half" idx="2"/>
          </p:nvPr>
        </p:nvSpPr>
        <p:spPr>
          <a:xfrm>
            <a:off x="5334000" y="1524001"/>
            <a:ext cx="5867400" cy="2285999"/>
          </a:xfrm>
        </p:spPr>
        <p:txBody>
          <a:bodyPr anchor="ctr">
            <a:noAutofit/>
          </a:bodyPr>
          <a:lstStyle/>
          <a:p>
            <a:r>
              <a:rPr lang="en-IN" sz="2000" b="1" dirty="0" smtClean="0"/>
              <a:t>Z</a:t>
            </a:r>
            <a:r>
              <a:rPr lang="hi-IN" sz="2000" b="1" dirty="0" smtClean="0"/>
              <a:t> सुरक्षा</a:t>
            </a:r>
            <a:endParaRPr lang="en-IN" sz="2000" b="1" dirty="0" smtClean="0"/>
          </a:p>
          <a:p>
            <a:r>
              <a:rPr lang="hi-IN" sz="2000" b="1" dirty="0" smtClean="0"/>
              <a:t>सुरक्षा </a:t>
            </a:r>
            <a:r>
              <a:rPr lang="hi-IN" sz="2000" b="1" dirty="0"/>
              <a:t>लागत लगभग 7 लाख से 25 लाख तक है।</a:t>
            </a:r>
            <a:r>
              <a:rPr lang="hi-IN" sz="2000" b="1" dirty="0" smtClean="0"/>
              <a:t> </a:t>
            </a:r>
            <a:r>
              <a:rPr lang="hi-IN" sz="2000" b="1" dirty="0"/>
              <a:t>और यह सुरक्षा कमांडो की संख्या के अनुसार विविध हो सकती है</a:t>
            </a:r>
            <a:r>
              <a:rPr lang="hi-IN" sz="2000" b="1" dirty="0" smtClean="0"/>
              <a:t>।</a:t>
            </a:r>
            <a:endParaRPr lang="en-IN" sz="2000" b="1" dirty="0" smtClean="0"/>
          </a:p>
          <a:p>
            <a:r>
              <a:rPr lang="hi-IN" sz="2000" b="1" dirty="0" smtClean="0"/>
              <a:t>भारत </a:t>
            </a:r>
            <a:r>
              <a:rPr lang="hi-IN" sz="2000" b="1" dirty="0"/>
              <a:t>में लगभग 450 VIP's को उच्च सुरक्षा प्राप्त है।</a:t>
            </a:r>
            <a:endParaRPr lang="en-US" sz="2000" b="1"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
        <p:nvSpPr>
          <p:cNvPr id="7" name="Rectangle 6"/>
          <p:cNvSpPr/>
          <p:nvPr/>
        </p:nvSpPr>
        <p:spPr>
          <a:xfrm>
            <a:off x="457200" y="4114800"/>
            <a:ext cx="11277600" cy="2400657"/>
          </a:xfrm>
          <a:prstGeom prst="rect">
            <a:avLst/>
          </a:prstGeom>
        </p:spPr>
        <p:txBody>
          <a:bodyPr wrap="square">
            <a:spAutoFit/>
          </a:bodyPr>
          <a:lstStyle/>
          <a:p>
            <a:pPr>
              <a:lnSpc>
                <a:spcPct val="150000"/>
              </a:lnSpc>
            </a:pPr>
            <a:r>
              <a:rPr lang="hi-IN" sz="2000" b="1" dirty="0"/>
              <a:t>कुछ मामलों में एक श्रेणी में रखे जाने को राजनेताओं द्वारा </a:t>
            </a:r>
            <a:r>
              <a:rPr lang="hi-IN" sz="2000" b="1" dirty="0" smtClean="0"/>
              <a:t>इसको</a:t>
            </a:r>
            <a:r>
              <a:rPr lang="en-IN" sz="2000" b="1" dirty="0" smtClean="0"/>
              <a:t> </a:t>
            </a:r>
            <a:r>
              <a:rPr lang="hi-IN" sz="2000" b="1" dirty="0" smtClean="0"/>
              <a:t>एक </a:t>
            </a:r>
            <a:r>
              <a:rPr lang="hi-IN" sz="2000" b="1" dirty="0"/>
              <a:t>स्टेटस सिंबल के रूप में देखा जाता है, और कई लोग Z + सुरक्षा </a:t>
            </a:r>
            <a:r>
              <a:rPr lang="hi-IN" sz="2000" b="1" dirty="0" smtClean="0"/>
              <a:t>कवच </a:t>
            </a:r>
            <a:r>
              <a:rPr lang="hi-IN" sz="2000" b="1" dirty="0"/>
              <a:t>को सुरक्षित करने के लिए अपने </a:t>
            </a:r>
            <a:r>
              <a:rPr lang="hi-IN" sz="2000" b="1" dirty="0" smtClean="0"/>
              <a:t>जोर </a:t>
            </a:r>
            <a:r>
              <a:rPr lang="hi-IN" sz="2000" b="1" dirty="0"/>
              <a:t>का उपयोग करते हैं। मीडिया द्वारा अक्सर करदाताओं के पैसे की बर्बादी के रूप में इसकी आलोचना की जाती है। पूर्व गृह मंत्री ने सभी गंभीर मामलों में वीआईपी सुरक्षा के लिए एनएसजी के उपयोग को चरणबद्ध किया। फिर भी, विवाद पैदा हुए क्योंकि कई राजनेता Z + </a:t>
            </a:r>
            <a:r>
              <a:rPr lang="hi-IN" sz="2000" b="1" dirty="0" smtClean="0"/>
              <a:t>कवच </a:t>
            </a:r>
            <a:r>
              <a:rPr lang="hi-IN" sz="2000" b="1" dirty="0"/>
              <a:t>के तहत बने </a:t>
            </a:r>
            <a:r>
              <a:rPr lang="hi-IN" sz="2000" b="1" dirty="0" smtClean="0"/>
              <a:t>है, </a:t>
            </a:r>
            <a:r>
              <a:rPr lang="hi-IN" sz="2000" b="1" dirty="0"/>
              <a:t>जबकि कई नौकरशाहों को Y </a:t>
            </a:r>
            <a:r>
              <a:rPr lang="hi-IN" sz="2000" b="1" dirty="0" smtClean="0"/>
              <a:t>के तहत रखा गया है।</a:t>
            </a:r>
            <a:endParaRPr lang="en-US" sz="2000" b="1" dirty="0"/>
          </a:p>
        </p:txBody>
      </p:sp>
      <p:sp>
        <p:nvSpPr>
          <p:cNvPr id="8" name="Title 1"/>
          <p:cNvSpPr txBox="1">
            <a:spLocks/>
          </p:cNvSpPr>
          <p:nvPr/>
        </p:nvSpPr>
        <p:spPr>
          <a:xfrm>
            <a:off x="1295400" y="89647"/>
            <a:ext cx="9404723" cy="122997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i-IN" sz="4800" b="1" dirty="0" smtClean="0"/>
              <a:t>सरकारी अधिकारियों का संरक्षण</a:t>
            </a:r>
            <a:endParaRPr lang="en-US" sz="4800" b="1"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677" y="76200"/>
            <a:ext cx="9404723" cy="1219200"/>
          </a:xfrm>
        </p:spPr>
        <p:txBody>
          <a:bodyPr anchor="ctr"/>
          <a:lstStyle/>
          <a:p>
            <a:pPr algn="ctr"/>
            <a:r>
              <a:rPr lang="hi-IN" sz="4800" b="1" dirty="0"/>
              <a:t>विदेश यात्रा उद्योग</a:t>
            </a:r>
            <a:endParaRPr lang="en-US" sz="4800" b="1" dirty="0"/>
          </a:p>
        </p:txBody>
      </p:sp>
      <p:sp>
        <p:nvSpPr>
          <p:cNvPr id="3" name="Content Placeholder 2"/>
          <p:cNvSpPr>
            <a:spLocks noGrp="1"/>
          </p:cNvSpPr>
          <p:nvPr>
            <p:ph sz="half" idx="1"/>
          </p:nvPr>
        </p:nvSpPr>
        <p:spPr>
          <a:xfrm>
            <a:off x="471406" y="1600200"/>
            <a:ext cx="5472194" cy="4195763"/>
          </a:xfrm>
        </p:spPr>
        <p:txBody>
          <a:bodyPr>
            <a:normAutofit/>
          </a:bodyPr>
          <a:lstStyle/>
          <a:p>
            <a:pPr>
              <a:lnSpc>
                <a:spcPct val="150000"/>
              </a:lnSpc>
            </a:pPr>
            <a:r>
              <a:rPr lang="hi-IN" sz="2000" b="1" dirty="0"/>
              <a:t>मार्च 21, 2016 - नई </a:t>
            </a:r>
            <a:r>
              <a:rPr lang="hi-IN" sz="2000" b="1" dirty="0" smtClean="0"/>
              <a:t>दिल्ली : मंत्रिमंडल </a:t>
            </a:r>
            <a:r>
              <a:rPr lang="hi-IN" sz="2000" b="1" dirty="0"/>
              <a:t>के प्रमुख मंत्रियों की विदेश यात्राओं में पिछले वित्त वर्ष (2015-16) में 567 करोड़ रुपये की लागत </a:t>
            </a:r>
            <a:r>
              <a:rPr lang="hi-IN" sz="2000" b="1" dirty="0" smtClean="0"/>
              <a:t>आई, पिछले </a:t>
            </a:r>
            <a:r>
              <a:rPr lang="hi-IN" sz="2000" b="1" dirty="0"/>
              <a:t>वर्ष से 80% से अधिक की वृद्धि, बजट दस्तावेज दिखाते हैं।</a:t>
            </a:r>
            <a:endParaRPr lang="en-US" sz="2000" b="1"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pic>
        <p:nvPicPr>
          <p:cNvPr id="7" name="Picture 6"/>
          <p:cNvPicPr>
            <a:picLocks noChangeAspect="1"/>
          </p:cNvPicPr>
          <p:nvPr/>
        </p:nvPicPr>
        <p:blipFill>
          <a:blip r:embed="rId2"/>
          <a:stretch>
            <a:fillRect/>
          </a:stretch>
        </p:blipFill>
        <p:spPr>
          <a:xfrm>
            <a:off x="6095999" y="1654403"/>
            <a:ext cx="5829634" cy="4372225"/>
          </a:xfrm>
          <a:prstGeom prst="rect">
            <a:avLst/>
          </a:prstGeom>
        </p:spPr>
      </p:pic>
      <p:sp>
        <p:nvSpPr>
          <p:cNvPr id="8" name="Rectangle 7"/>
          <p:cNvSpPr/>
          <p:nvPr/>
        </p:nvSpPr>
        <p:spPr>
          <a:xfrm>
            <a:off x="381000" y="4657306"/>
            <a:ext cx="5486400" cy="1754326"/>
          </a:xfrm>
          <a:prstGeom prst="rect">
            <a:avLst/>
          </a:prstGeom>
          <a:solidFill>
            <a:schemeClr val="accent6">
              <a:lumMod val="75000"/>
            </a:schemeClr>
          </a:solidFill>
        </p:spPr>
        <p:txBody>
          <a:bodyPr wrap="square" anchor="ctr">
            <a:spAutoFit/>
          </a:bodyPr>
          <a:lstStyle/>
          <a:p>
            <a:pPr>
              <a:lnSpc>
                <a:spcPct val="150000"/>
              </a:lnSpc>
            </a:pPr>
            <a:r>
              <a:rPr lang="hi-IN" b="1" dirty="0" smtClean="0"/>
              <a:t>यहेजकेल</a:t>
            </a:r>
            <a:r>
              <a:rPr lang="en-US" b="1" dirty="0" smtClean="0"/>
              <a:t> </a:t>
            </a:r>
            <a:r>
              <a:rPr lang="en-US" b="1" dirty="0"/>
              <a:t>16:49 </a:t>
            </a:r>
          </a:p>
          <a:p>
            <a:pPr>
              <a:lnSpc>
                <a:spcPct val="150000"/>
              </a:lnSpc>
            </a:pPr>
            <a:r>
              <a:rPr lang="hi-IN" b="1" dirty="0"/>
              <a:t>देख, तेरी बहिन सदोम का अधर्म यह था, कि वह अपनी पुत्रियों सहित घमण्ड करती, पेट भर भरके खाती और सुख चैन से रहती थी; और दीन दरिद्र को न संभालती थी। </a:t>
            </a:r>
            <a:endParaRPr lang="en-US" b="1"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76200"/>
            <a:ext cx="9404723" cy="1143000"/>
          </a:xfrm>
        </p:spPr>
        <p:txBody>
          <a:bodyPr anchor="ctr"/>
          <a:lstStyle/>
          <a:p>
            <a:pPr algn="ctr"/>
            <a:r>
              <a:rPr lang="hi-IN" sz="4800" b="1" dirty="0"/>
              <a:t>भारत में वेश्यावृत्ति उद्योग</a:t>
            </a:r>
            <a:endParaRPr lang="en-US" sz="4800" b="1" dirty="0"/>
          </a:p>
        </p:txBody>
      </p:sp>
      <p:sp>
        <p:nvSpPr>
          <p:cNvPr id="3" name="Content Placeholder 2"/>
          <p:cNvSpPr>
            <a:spLocks noGrp="1"/>
          </p:cNvSpPr>
          <p:nvPr>
            <p:ph sz="half" idx="1"/>
          </p:nvPr>
        </p:nvSpPr>
        <p:spPr>
          <a:xfrm>
            <a:off x="477983" y="1684057"/>
            <a:ext cx="6303817" cy="1668743"/>
          </a:xfrm>
        </p:spPr>
        <p:txBody>
          <a:bodyPr anchor="ctr">
            <a:normAutofit/>
          </a:bodyPr>
          <a:lstStyle/>
          <a:p>
            <a:pPr marL="444500" indent="-444500"/>
            <a:r>
              <a:rPr lang="hi-IN" sz="2400" b="1" dirty="0"/>
              <a:t>एक साल में 56,000 करोड़ रुपये का कारोबार</a:t>
            </a:r>
            <a:endParaRPr lang="en-US" sz="2400" b="1" dirty="0" smtClean="0"/>
          </a:p>
          <a:p>
            <a:pPr marL="444500" indent="-444500"/>
            <a:r>
              <a:rPr lang="hi-IN" sz="2400" b="1" dirty="0" smtClean="0"/>
              <a:t>20 लाख से भी अधिक वेश्यायें और 2,75000 वेश्यालय है</a:t>
            </a:r>
            <a:r>
              <a:rPr lang="hi-IN" sz="2400" b="1" dirty="0"/>
              <a:t>।</a:t>
            </a:r>
            <a:r>
              <a:rPr lang="en-US" sz="2400" b="1" dirty="0" smtClean="0"/>
              <a:t> </a:t>
            </a:r>
            <a:endParaRPr lang="en-US" sz="2400" b="1"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32</a:t>
            </a:fld>
            <a:endParaRPr lang="en-US"/>
          </a:p>
        </p:txBody>
      </p:sp>
      <p:pic>
        <p:nvPicPr>
          <p:cNvPr id="2150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4920" y="1600200"/>
            <a:ext cx="4599880" cy="460685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1000" y="3439065"/>
            <a:ext cx="6553200" cy="3046988"/>
          </a:xfrm>
          <a:prstGeom prst="rect">
            <a:avLst/>
          </a:prstGeom>
          <a:solidFill>
            <a:schemeClr val="accent6">
              <a:lumMod val="75000"/>
            </a:schemeClr>
          </a:solidFill>
        </p:spPr>
        <p:txBody>
          <a:bodyPr wrap="square">
            <a:spAutoFit/>
          </a:bodyPr>
          <a:lstStyle/>
          <a:p>
            <a:pPr>
              <a:lnSpc>
                <a:spcPct val="150000"/>
              </a:lnSpc>
            </a:pPr>
            <a:r>
              <a:rPr lang="hi-IN" sz="2000" b="1" dirty="0" smtClean="0"/>
              <a:t>लैव्य.</a:t>
            </a:r>
            <a:r>
              <a:rPr lang="en-US" sz="2000" b="1" dirty="0" smtClean="0"/>
              <a:t> </a:t>
            </a:r>
            <a:r>
              <a:rPr lang="en-US" sz="2000" b="1" dirty="0"/>
              <a:t>19:29 </a:t>
            </a:r>
          </a:p>
          <a:p>
            <a:pPr>
              <a:lnSpc>
                <a:spcPct val="150000"/>
              </a:lnSpc>
            </a:pPr>
            <a:r>
              <a:rPr lang="hi-IN" sz="2000" b="1" dirty="0"/>
              <a:t>“अपनी बेटियों को वेश्या बनाकर अपवित्र न करना, ऐसा न हो कि देश वेश्यागमन के कारण महापाप से भर जाए।</a:t>
            </a:r>
            <a:endParaRPr lang="en-US" sz="2000" b="1" dirty="0"/>
          </a:p>
          <a:p>
            <a:pPr>
              <a:lnSpc>
                <a:spcPct val="150000"/>
              </a:lnSpc>
            </a:pPr>
            <a:endParaRPr lang="en-US" sz="800" b="1" dirty="0"/>
          </a:p>
          <a:p>
            <a:pPr>
              <a:lnSpc>
                <a:spcPct val="150000"/>
              </a:lnSpc>
            </a:pPr>
            <a:r>
              <a:rPr lang="hi-IN" sz="2000" b="1" dirty="0"/>
              <a:t>यिर्मयाह</a:t>
            </a:r>
            <a:r>
              <a:rPr lang="en-US" sz="2000" b="1" dirty="0" smtClean="0"/>
              <a:t> </a:t>
            </a:r>
            <a:r>
              <a:rPr lang="en-US" sz="2000" b="1" dirty="0"/>
              <a:t>3:9 </a:t>
            </a:r>
          </a:p>
          <a:p>
            <a:pPr>
              <a:lnSpc>
                <a:spcPct val="150000"/>
              </a:lnSpc>
            </a:pPr>
            <a:r>
              <a:rPr lang="hi-IN" sz="2000" b="1" dirty="0"/>
              <a:t>उसके निर्लज्ज–व्यभिचारिणी होने के कारण देश भी अशुद्ध हो गया, उसने पत्थर और काठ के साथ भी व्यभिचार किया।</a:t>
            </a:r>
            <a:endParaRPr lang="en-US" sz="2000" b="1"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1" y="123470"/>
            <a:ext cx="5745974" cy="1171930"/>
          </a:xfrm>
        </p:spPr>
        <p:txBody>
          <a:bodyPr anchor="ctr"/>
          <a:lstStyle/>
          <a:p>
            <a:pPr algn="ctr"/>
            <a:r>
              <a:rPr lang="hi-IN" sz="5400" b="1" dirty="0"/>
              <a:t>धर्म का उद्योग</a:t>
            </a:r>
            <a:endParaRPr lang="en-US" sz="5400" b="1" dirty="0"/>
          </a:p>
        </p:txBody>
      </p:sp>
      <p:sp>
        <p:nvSpPr>
          <p:cNvPr id="3" name="Content Placeholder 2"/>
          <p:cNvSpPr>
            <a:spLocks noGrp="1"/>
          </p:cNvSpPr>
          <p:nvPr>
            <p:ph sz="half" idx="1"/>
          </p:nvPr>
        </p:nvSpPr>
        <p:spPr>
          <a:xfrm>
            <a:off x="76200" y="1524000"/>
            <a:ext cx="5669774" cy="5163436"/>
          </a:xfrm>
        </p:spPr>
        <p:txBody>
          <a:bodyPr>
            <a:noAutofit/>
          </a:bodyPr>
          <a:lstStyle/>
          <a:p>
            <a:pPr>
              <a:lnSpc>
                <a:spcPct val="150000"/>
              </a:lnSpc>
            </a:pPr>
            <a:r>
              <a:rPr lang="hi-IN" sz="2200" b="1" dirty="0"/>
              <a:t>भारत में निजी तौर पर रखे </a:t>
            </a:r>
            <a:r>
              <a:rPr lang="hi-IN" sz="2200" b="1" dirty="0" smtClean="0"/>
              <a:t>गया 70,00,000 </a:t>
            </a:r>
            <a:r>
              <a:rPr lang="hi-IN" sz="2200" b="1" dirty="0"/>
              <a:t>करोड़ रुपये </a:t>
            </a:r>
            <a:r>
              <a:rPr lang="hi-IN" sz="2200" b="1" dirty="0" smtClean="0"/>
              <a:t>मूल्य का सोना भारत के हिंदू </a:t>
            </a:r>
            <a:r>
              <a:rPr lang="hi-IN" sz="2200" b="1" dirty="0"/>
              <a:t>मंदिर </a:t>
            </a:r>
            <a:r>
              <a:rPr lang="hi-IN" sz="2200" b="1" dirty="0" smtClean="0"/>
              <a:t>के भंडार </a:t>
            </a:r>
            <a:r>
              <a:rPr lang="hi-IN" sz="2200" b="1" dirty="0"/>
              <a:t>घर में रखा </a:t>
            </a:r>
            <a:r>
              <a:rPr lang="hi-IN" sz="2200" b="1" dirty="0" smtClean="0"/>
              <a:t>हैं। </a:t>
            </a:r>
            <a:r>
              <a:rPr lang="hi-IN" sz="2200" b="1" dirty="0"/>
              <a:t>- विश्व स्वर्ण परिषद के एक अनुमान के अनुसार </a:t>
            </a:r>
            <a:r>
              <a:rPr lang="hi-IN" sz="2200" b="1" dirty="0" smtClean="0"/>
              <a:t>वह लगभग </a:t>
            </a:r>
            <a:r>
              <a:rPr lang="hi-IN" sz="2200" b="1" dirty="0"/>
              <a:t>22,000 </a:t>
            </a:r>
            <a:r>
              <a:rPr lang="hi-IN" sz="2200" b="1" dirty="0" smtClean="0"/>
              <a:t>टन </a:t>
            </a:r>
            <a:r>
              <a:rPr lang="hi-IN" sz="2200" b="1" dirty="0"/>
              <a:t>हैं।</a:t>
            </a:r>
            <a:r>
              <a:rPr lang="hi-IN" sz="2200" b="1" dirty="0" smtClean="0"/>
              <a:t> 21 अप्रैल, 2015.</a:t>
            </a:r>
            <a:endParaRPr lang="en-US" sz="2200" b="1" dirty="0" smtClean="0"/>
          </a:p>
          <a:p>
            <a:pPr>
              <a:lnSpc>
                <a:spcPct val="150000"/>
              </a:lnSpc>
            </a:pPr>
            <a:r>
              <a:rPr lang="hi-IN" sz="2200" b="1" dirty="0"/>
              <a:t>पश्चिम के विकास </a:t>
            </a:r>
            <a:r>
              <a:rPr lang="hi-IN" sz="2200" b="1" dirty="0" smtClean="0"/>
              <a:t>में </a:t>
            </a:r>
            <a:r>
              <a:rPr lang="hi-IN" sz="2200" b="1" dirty="0"/>
              <a:t>एक अजीब उलटफेर में, जहां धार्मिक संस्थानों की आय में गिरावट देखी गई है, जबकि लोग अमीर हो गए हैं, भारत में, देवता अधिक अमीर हो गए हैं जबकि </a:t>
            </a:r>
            <a:r>
              <a:rPr lang="hi-IN" sz="2200" b="1" dirty="0" smtClean="0"/>
              <a:t>गरीब और </a:t>
            </a:r>
            <a:r>
              <a:rPr lang="hi-IN" sz="2200" b="1" dirty="0"/>
              <a:t>गरीब हो गए हैं।</a:t>
            </a:r>
            <a:endParaRPr lang="en-US" sz="2200" b="1"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pic>
        <p:nvPicPr>
          <p:cNvPr id="6" name="Picture 5"/>
          <p:cNvPicPr>
            <a:picLocks noChangeAspect="1"/>
          </p:cNvPicPr>
          <p:nvPr/>
        </p:nvPicPr>
        <p:blipFill>
          <a:blip r:embed="rId2"/>
          <a:stretch>
            <a:fillRect/>
          </a:stretch>
        </p:blipFill>
        <p:spPr>
          <a:xfrm>
            <a:off x="5873680" y="76200"/>
            <a:ext cx="4478860" cy="3732383"/>
          </a:xfrm>
          <a:prstGeom prst="rect">
            <a:avLst/>
          </a:prstGeom>
        </p:spPr>
      </p:pic>
      <p:sp>
        <p:nvSpPr>
          <p:cNvPr id="8" name="Title 6"/>
          <p:cNvSpPr txBox="1">
            <a:spLocks/>
          </p:cNvSpPr>
          <p:nvPr/>
        </p:nvSpPr>
        <p:spPr>
          <a:xfrm>
            <a:off x="5638800" y="3850341"/>
            <a:ext cx="6369826" cy="2877436"/>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93663"/>
            <a:r>
              <a:rPr lang="hi-IN" sz="2000" b="1" dirty="0"/>
              <a:t>भारत के सभी मंदिरों में सबसे अमीर, पद्मनाभस्वामी </a:t>
            </a:r>
            <a:r>
              <a:rPr lang="hi-IN" sz="2000" b="1" dirty="0" smtClean="0"/>
              <a:t>मंदिर की </a:t>
            </a:r>
            <a:r>
              <a:rPr lang="hi-IN" sz="2000" b="1" dirty="0"/>
              <a:t>छह तिजोरी में लगभग 1 लाख 40 हजार करोड़ रुपये </a:t>
            </a:r>
            <a:r>
              <a:rPr lang="hi-IN" sz="2000" b="1" dirty="0" smtClean="0"/>
              <a:t>मूल्य का सोना होने </a:t>
            </a:r>
            <a:r>
              <a:rPr lang="hi-IN" sz="2000" b="1" dirty="0"/>
              <a:t>का अनुमान है। इस मंदिर में </a:t>
            </a:r>
            <a:r>
              <a:rPr lang="hi-IN" sz="2000" b="1" dirty="0" smtClean="0"/>
              <a:t>500 </a:t>
            </a:r>
            <a:r>
              <a:rPr lang="hi-IN" sz="2000" b="1" dirty="0"/>
              <a:t>करोड़ रुपये </a:t>
            </a:r>
            <a:r>
              <a:rPr lang="hi-IN" sz="2000" b="1" dirty="0" smtClean="0"/>
              <a:t>की मूल्य की महाविष्णु </a:t>
            </a:r>
            <a:r>
              <a:rPr lang="hi-IN" sz="2000" b="1" dirty="0"/>
              <a:t>की स्वर्ण मूर्ति </a:t>
            </a:r>
            <a:r>
              <a:rPr lang="hi-IN" sz="2000" b="1" dirty="0" smtClean="0"/>
              <a:t>मिली है।</a:t>
            </a:r>
            <a:endParaRPr lang="en-US" sz="2000" b="1" dirty="0">
              <a:latin typeface="Arial Rounded MT Bold" pitchFamily="34" charset="0"/>
            </a:endParaRPr>
          </a:p>
          <a:p>
            <a:pPr marL="93663"/>
            <a:r>
              <a:rPr lang="en-US" sz="2000" b="1" dirty="0" smtClean="0">
                <a:latin typeface="Arial Rounded MT Bold" pitchFamily="34" charset="0"/>
              </a:rPr>
              <a:t/>
            </a:r>
            <a:br>
              <a:rPr lang="en-US" sz="2000" b="1" dirty="0" smtClean="0">
                <a:latin typeface="Arial Rounded MT Bold" pitchFamily="34" charset="0"/>
              </a:rPr>
            </a:br>
            <a:r>
              <a:rPr lang="hi-IN" sz="2000" b="1" dirty="0"/>
              <a:t>दूसरा सबसे अमीर मंदिर, तिरुपति </a:t>
            </a:r>
            <a:r>
              <a:rPr lang="hi-IN" sz="2000" b="1" dirty="0" smtClean="0"/>
              <a:t>का वेंकटेश्वर है, </a:t>
            </a:r>
            <a:r>
              <a:rPr lang="hi-IN" sz="2000" b="1" dirty="0"/>
              <a:t>हर साल लगभग </a:t>
            </a:r>
            <a:r>
              <a:rPr lang="hi-IN" sz="2000" b="1" dirty="0" smtClean="0"/>
              <a:t>60,000 लोग इसको इसका द्वारा करते </a:t>
            </a:r>
            <a:r>
              <a:rPr lang="hi-IN" sz="2000" b="1" dirty="0"/>
              <a:t>है, जो </a:t>
            </a:r>
            <a:r>
              <a:rPr lang="hi-IN" sz="2000" b="1" dirty="0" smtClean="0"/>
              <a:t>650 </a:t>
            </a:r>
            <a:r>
              <a:rPr lang="hi-IN" sz="2000" b="1" dirty="0"/>
              <a:t>करोड़ रुपये दान करते है।</a:t>
            </a:r>
            <a:endParaRPr lang="en-US" sz="2000" b="1" dirty="0">
              <a:latin typeface="Arial Rounded MT Bold"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5419" y="1386479"/>
            <a:ext cx="11474887" cy="5151842"/>
          </a:xfrm>
        </p:spPr>
        <p:txBody>
          <a:bodyPr anchor="ctr">
            <a:normAutofit fontScale="92500" lnSpcReduction="20000"/>
          </a:bodyPr>
          <a:lstStyle/>
          <a:p>
            <a:pPr marL="444500" indent="-444500">
              <a:lnSpc>
                <a:spcPct val="150000"/>
              </a:lnSpc>
            </a:pPr>
            <a:r>
              <a:rPr lang="hi-IN" sz="2400" b="1" dirty="0"/>
              <a:t>गणपति मंडल द्वारा मांगे गए गणेशोत्सव बीमा कवर, जबकि सड़क पर सामान्य व्यक्ति के पास कोई बीमा कवर नहीं है।</a:t>
            </a:r>
            <a:endParaRPr lang="en-US" sz="2400" b="1" dirty="0" smtClean="0"/>
          </a:p>
          <a:p>
            <a:pPr marL="444500" indent="-444500">
              <a:lnSpc>
                <a:spcPct val="150000"/>
              </a:lnSpc>
            </a:pPr>
            <a:r>
              <a:rPr lang="hi-IN" sz="2400" b="1" dirty="0" smtClean="0"/>
              <a:t>किंग्स </a:t>
            </a:r>
            <a:r>
              <a:rPr lang="hi-IN" sz="2400" b="1" dirty="0"/>
              <a:t>सर्कल में सबसे अमीर मंडल, जीएसबी सेवा मंडल ने 15 किलो चांदी के मंडप के कारण 300 करोड़ रुपये का बीमा </a:t>
            </a:r>
            <a:r>
              <a:rPr lang="hi-IN" sz="2400" b="1" dirty="0" smtClean="0"/>
              <a:t>कवच </a:t>
            </a:r>
            <a:r>
              <a:rPr lang="hi-IN" sz="2400" b="1" dirty="0"/>
              <a:t>खरीदा है, जिसमें अब </a:t>
            </a:r>
            <a:r>
              <a:rPr lang="hi-IN" sz="2400" b="1" dirty="0" smtClean="0"/>
              <a:t>मूर्ति </a:t>
            </a:r>
            <a:r>
              <a:rPr lang="hi-IN" sz="2400" b="1" dirty="0"/>
              <a:t>का निवास है, </a:t>
            </a:r>
            <a:r>
              <a:rPr lang="hi-IN" sz="2400" b="1" dirty="0" smtClean="0"/>
              <a:t>जिसे </a:t>
            </a:r>
            <a:r>
              <a:rPr lang="hi-IN" sz="2400" b="1" dirty="0"/>
              <a:t>68 किलो सोने और 315 किलो चांदी </a:t>
            </a:r>
            <a:r>
              <a:rPr lang="hi-IN" sz="2400" b="1" dirty="0" smtClean="0"/>
              <a:t>से </a:t>
            </a:r>
            <a:r>
              <a:rPr lang="hi-IN" sz="2400" b="1" dirty="0"/>
              <a:t>सुशोभित </a:t>
            </a:r>
            <a:r>
              <a:rPr lang="hi-IN" sz="2400" b="1" dirty="0" smtClean="0"/>
              <a:t>किया है।</a:t>
            </a:r>
            <a:endParaRPr lang="hi-IN" sz="2400" b="1" dirty="0"/>
          </a:p>
          <a:p>
            <a:pPr marL="444500" indent="-444500">
              <a:lnSpc>
                <a:spcPct val="150000"/>
              </a:lnSpc>
            </a:pPr>
            <a:r>
              <a:rPr lang="hi-IN" sz="2400" b="1" dirty="0" smtClean="0"/>
              <a:t>लालबागचा </a:t>
            </a:r>
            <a:r>
              <a:rPr lang="hi-IN" sz="2400" b="1" dirty="0"/>
              <a:t>राजा को संभालने वाले आयोजकों ने 13.2 लाख रुपये का प्रीमियम देकर न केवल अपने खुद के पंडाल का 51 करोड़ रुपये का बीमा कराया, बल्कि </a:t>
            </a:r>
            <a:r>
              <a:rPr lang="hi-IN" sz="2400" b="1" dirty="0" smtClean="0"/>
              <a:t>बीमे में पूरे </a:t>
            </a:r>
            <a:r>
              <a:rPr lang="hi-IN" sz="2400" b="1" dirty="0"/>
              <a:t>मुंबई में विसर्जन जुलूस भी </a:t>
            </a:r>
            <a:r>
              <a:rPr lang="hi-IN" sz="2400" b="1" dirty="0" smtClean="0"/>
              <a:t>निकाला।</a:t>
            </a:r>
            <a:endParaRPr lang="en-US" sz="2400" b="1" dirty="0" smtClean="0"/>
          </a:p>
          <a:p>
            <a:pPr marL="444500" indent="-444500">
              <a:lnSpc>
                <a:spcPct val="150000"/>
              </a:lnSpc>
            </a:pPr>
            <a:r>
              <a:rPr lang="hi-IN" sz="2400" b="1" dirty="0" smtClean="0"/>
              <a:t>दशहरा </a:t>
            </a:r>
            <a:r>
              <a:rPr lang="hi-IN" sz="2400" b="1" dirty="0"/>
              <a:t>के दौरान मैसूर ने 10 दिनों के लिए मैसूर शहर को सजाने में लगभग 1 करोड़ खर्च किए। उसी दिन रिहायशी इलाकों में 4 से 5 घंटे की बिजली कटौती होती है।</a:t>
            </a:r>
            <a:endParaRPr lang="en-US" sz="2400"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
        <p:nvSpPr>
          <p:cNvPr id="5" name="Title 1"/>
          <p:cNvSpPr txBox="1">
            <a:spLocks/>
          </p:cNvSpPr>
          <p:nvPr/>
        </p:nvSpPr>
        <p:spPr>
          <a:xfrm>
            <a:off x="3200400" y="123470"/>
            <a:ext cx="5745974" cy="11719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i-IN" sz="5400" b="1" dirty="0" smtClean="0"/>
              <a:t>धर्म का उद्योग</a:t>
            </a:r>
            <a:endParaRPr lang="en-US" sz="5400" b="1"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1" y="1684057"/>
            <a:ext cx="6248399" cy="4195763"/>
          </a:xfrm>
        </p:spPr>
        <p:txBody>
          <a:bodyPr>
            <a:normAutofit/>
          </a:bodyPr>
          <a:lstStyle/>
          <a:p>
            <a:pPr marL="444500" indent="-444500"/>
            <a:r>
              <a:rPr lang="hi-IN" sz="2400" b="1" dirty="0"/>
              <a:t>कुंभ मेला कई </a:t>
            </a:r>
            <a:r>
              <a:rPr lang="hi-IN" sz="2400" b="1" dirty="0" smtClean="0"/>
              <a:t>जूठे </a:t>
            </a:r>
            <a:r>
              <a:rPr lang="hi-IN" sz="2400" b="1" dirty="0"/>
              <a:t>साधुओं </a:t>
            </a:r>
            <a:r>
              <a:rPr lang="hi-IN" sz="2400" b="1" dirty="0" smtClean="0"/>
              <a:t>के लिए जादा पैसा </a:t>
            </a:r>
            <a:r>
              <a:rPr lang="hi-IN" sz="2400" b="1" dirty="0"/>
              <a:t>बनाने का स्थान बन गया है।</a:t>
            </a:r>
            <a:endParaRPr lang="en-US" sz="2400" b="1" dirty="0"/>
          </a:p>
        </p:txBody>
      </p:sp>
      <p:pic>
        <p:nvPicPr>
          <p:cNvPr id="1026" name="Picture 2" descr="C:\Users\Dell\Desktop\School of Financial Discipline\Pics\Master.jpg"/>
          <p:cNvPicPr>
            <a:picLocks noGrp="1" noChangeAspect="1" noChangeArrowheads="1"/>
          </p:cNvPicPr>
          <p:nvPr>
            <p:ph sz="half" idx="2"/>
          </p:nvPr>
        </p:nvPicPr>
        <p:blipFill>
          <a:blip r:embed="rId2"/>
          <a:stretch>
            <a:fillRect/>
          </a:stretch>
        </p:blipFill>
        <p:spPr bwMode="auto">
          <a:xfrm>
            <a:off x="7488270" y="2055814"/>
            <a:ext cx="2646330" cy="4200525"/>
          </a:xfrm>
          <a:prstGeom prst="rect">
            <a:avLst/>
          </a:prstGeom>
          <a:noFill/>
        </p:spPr>
      </p:pic>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
        <p:nvSpPr>
          <p:cNvPr id="6" name="Rectangle 5"/>
          <p:cNvSpPr/>
          <p:nvPr/>
        </p:nvSpPr>
        <p:spPr>
          <a:xfrm>
            <a:off x="809131" y="3626584"/>
            <a:ext cx="5744069" cy="2343206"/>
          </a:xfrm>
          <a:prstGeom prst="rect">
            <a:avLst/>
          </a:prstGeom>
          <a:solidFill>
            <a:schemeClr val="accent6">
              <a:lumMod val="75000"/>
            </a:schemeClr>
          </a:solidFill>
        </p:spPr>
        <p:txBody>
          <a:bodyPr wrap="square">
            <a:spAutoFit/>
          </a:bodyPr>
          <a:lstStyle/>
          <a:p>
            <a:pPr>
              <a:lnSpc>
                <a:spcPct val="150000"/>
              </a:lnSpc>
            </a:pPr>
            <a:r>
              <a:rPr lang="hi-IN" sz="2000" b="1" dirty="0" smtClean="0"/>
              <a:t>मत्ती</a:t>
            </a:r>
            <a:r>
              <a:rPr lang="en-US" sz="2000" b="1" dirty="0" smtClean="0"/>
              <a:t> 23:14</a:t>
            </a:r>
            <a:endParaRPr lang="en-US" sz="2000" b="1" dirty="0"/>
          </a:p>
          <a:p>
            <a:pPr>
              <a:lnSpc>
                <a:spcPct val="150000"/>
              </a:lnSpc>
            </a:pPr>
            <a:r>
              <a:rPr lang="hi-IN" sz="2000" b="1" dirty="0"/>
              <a:t>हे कपटी शास्त्रियो और फरीसियो, तुम पर हाय! तुम विधवाओं के घरों को खा जाते हो, और दिखाने के लिए बड़ी देर तक प्रार्थना करते रहते हो : इसलिये तुम्हें अधिक दण्ड मिलेगा।]</a:t>
            </a:r>
            <a:endParaRPr lang="en-US" sz="2000" b="1" dirty="0"/>
          </a:p>
        </p:txBody>
      </p:sp>
      <p:sp>
        <p:nvSpPr>
          <p:cNvPr id="7" name="Title 1"/>
          <p:cNvSpPr txBox="1">
            <a:spLocks/>
          </p:cNvSpPr>
          <p:nvPr/>
        </p:nvSpPr>
        <p:spPr>
          <a:xfrm>
            <a:off x="3200400" y="123470"/>
            <a:ext cx="5745974" cy="11719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i-IN" sz="5400" b="1" dirty="0" smtClean="0"/>
              <a:t>धर्म का उद्योग</a:t>
            </a:r>
            <a:endParaRPr lang="en-US" sz="5400" b="1"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52" y="1295400"/>
            <a:ext cx="6642847" cy="5434221"/>
          </a:xfrm>
        </p:spPr>
        <p:txBody>
          <a:bodyPr>
            <a:noAutofit/>
          </a:bodyPr>
          <a:lstStyle/>
          <a:p>
            <a:pPr>
              <a:lnSpc>
                <a:spcPct val="150000"/>
              </a:lnSpc>
            </a:pPr>
            <a:r>
              <a:rPr lang="hi-IN" b="1" dirty="0"/>
              <a:t>तिरुमाला तिरुपति देवस्थानम (टीटीडी), ट्रस्ट जो भगवान वेंकटेश्वर मंदिर के प्रसिद्ध पहाड़ी मंदिर का प्रबंधन करता है, वह बाल की बिक्री के लिए वैश्विक निविदा मंगाने की योजना बना रहा है, जिसने 230 करोड़ रुपये से अधिक के राजस्व को लक्षित किया है! ...</a:t>
            </a:r>
            <a:r>
              <a:rPr lang="en-IN" b="1" dirty="0"/>
              <a:t> </a:t>
            </a:r>
          </a:p>
          <a:p>
            <a:pPr fontAlgn="base">
              <a:lnSpc>
                <a:spcPct val="150000"/>
              </a:lnSpc>
            </a:pPr>
            <a:r>
              <a:rPr lang="hi-IN" b="1" dirty="0"/>
              <a:t>बाल उगाने वाले 230 करोड़ रुपए, भगवान वेंकटेश्वर मंदिर, जो दुनिया का सबसे अमीर मंदिर है, भक्तों के बाल बेचने के लिए राजस्व के रूप में लक्षित है</a:t>
            </a:r>
            <a:endParaRPr lang="en-IN" b="1" dirty="0"/>
          </a:p>
          <a:p>
            <a:pPr>
              <a:lnSpc>
                <a:spcPct val="150000"/>
              </a:lnSpc>
            </a:pPr>
            <a:r>
              <a:rPr lang="hi-IN" b="1" dirty="0" smtClean="0"/>
              <a:t>तिरुमाला </a:t>
            </a:r>
            <a:r>
              <a:rPr lang="hi-IN" b="1" dirty="0"/>
              <a:t>तिरुपति देवस्थानम द्वारा ट्रस्ट को 1,925 करोड़ रुपए मंजूर किए गए हैं, यह ट्रस्ट भगवान वेंकटेश्वर मंदिर का प्रबंधन करता है, जो वित्तीय 2008-09 के बजट के </a:t>
            </a:r>
            <a:r>
              <a:rPr lang="hi-IN" b="1" dirty="0" smtClean="0"/>
              <a:t>लिए है</a:t>
            </a:r>
            <a:r>
              <a:rPr lang="hi-IN" b="1" dirty="0"/>
              <a:t>।</a:t>
            </a:r>
            <a:endParaRPr lang="en-US"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pic>
        <p:nvPicPr>
          <p:cNvPr id="5" name="Picture 4"/>
          <p:cNvPicPr>
            <a:picLocks noChangeAspect="1"/>
          </p:cNvPicPr>
          <p:nvPr/>
        </p:nvPicPr>
        <p:blipFill>
          <a:blip r:embed="rId2"/>
          <a:stretch>
            <a:fillRect/>
          </a:stretch>
        </p:blipFill>
        <p:spPr>
          <a:xfrm>
            <a:off x="7859457" y="4217400"/>
            <a:ext cx="3646743" cy="2412000"/>
          </a:xfrm>
          <a:prstGeom prst="rect">
            <a:avLst/>
          </a:prstGeom>
        </p:spPr>
      </p:pic>
      <p:pic>
        <p:nvPicPr>
          <p:cNvPr id="6" name="Picture 5"/>
          <p:cNvPicPr>
            <a:picLocks noChangeAspect="1"/>
          </p:cNvPicPr>
          <p:nvPr/>
        </p:nvPicPr>
        <p:blipFill>
          <a:blip r:embed="rId3"/>
          <a:stretch>
            <a:fillRect/>
          </a:stretch>
        </p:blipFill>
        <p:spPr>
          <a:xfrm>
            <a:off x="6998649" y="1408373"/>
            <a:ext cx="4016047" cy="2412000"/>
          </a:xfrm>
          <a:prstGeom prst="rect">
            <a:avLst/>
          </a:prstGeom>
        </p:spPr>
      </p:pic>
      <p:sp>
        <p:nvSpPr>
          <p:cNvPr id="7" name="Title 1"/>
          <p:cNvSpPr txBox="1">
            <a:spLocks/>
          </p:cNvSpPr>
          <p:nvPr/>
        </p:nvSpPr>
        <p:spPr>
          <a:xfrm>
            <a:off x="3124200" y="110023"/>
            <a:ext cx="5745974" cy="936638"/>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i-IN" sz="5400" b="1" dirty="0" smtClean="0"/>
              <a:t>धर्म का उद्योग</a:t>
            </a:r>
            <a:endParaRPr lang="en-US" sz="5400" b="1"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08527"/>
            <a:ext cx="9404723" cy="1186873"/>
          </a:xfrm>
        </p:spPr>
        <p:txBody>
          <a:bodyPr anchor="ctr"/>
          <a:lstStyle/>
          <a:p>
            <a:pPr algn="ctr"/>
            <a:r>
              <a:rPr lang="hi-IN" sz="6600" b="1" dirty="0"/>
              <a:t>जुआ</a:t>
            </a:r>
            <a:endParaRPr lang="en-US" sz="6600" b="1" dirty="0"/>
          </a:p>
        </p:txBody>
      </p:sp>
      <p:sp>
        <p:nvSpPr>
          <p:cNvPr id="3" name="Content Placeholder 2"/>
          <p:cNvSpPr>
            <a:spLocks noGrp="1"/>
          </p:cNvSpPr>
          <p:nvPr>
            <p:ph sz="half" idx="1"/>
          </p:nvPr>
        </p:nvSpPr>
        <p:spPr>
          <a:xfrm>
            <a:off x="228601" y="1640184"/>
            <a:ext cx="5105400" cy="4913016"/>
          </a:xfrm>
        </p:spPr>
        <p:txBody>
          <a:bodyPr>
            <a:normAutofit/>
          </a:bodyPr>
          <a:lstStyle/>
          <a:p>
            <a:pPr>
              <a:lnSpc>
                <a:spcPct val="150000"/>
              </a:lnSpc>
            </a:pPr>
            <a:r>
              <a:rPr lang="hi-IN" sz="2400" b="1" dirty="0"/>
              <a:t>भारतीय जुए के बाजार का अनुमान प्रति वर्ष 420,000 करोड़ रुपये है, जिसमें से लगभग आधा अवैध रूप से दांव पर है। भारतीय राष्ट्रीय समाचार पत्र के अनुसार, अंतर्राष्ट्रीय क्रिकेट परिषद (ICC) के मुख्य कार्यकारी अधिकारी ने कहा कि वह खेलों में सट्टेबाजी को वैध बनाने के पक्ष में हैं।</a:t>
            </a:r>
            <a:endParaRPr lang="en-US" sz="2400" b="1"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pic>
        <p:nvPicPr>
          <p:cNvPr id="6" name="Picture 5"/>
          <p:cNvPicPr>
            <a:picLocks noChangeAspect="1"/>
          </p:cNvPicPr>
          <p:nvPr/>
        </p:nvPicPr>
        <p:blipFill>
          <a:blip r:embed="rId2"/>
          <a:stretch>
            <a:fillRect/>
          </a:stretch>
        </p:blipFill>
        <p:spPr>
          <a:xfrm>
            <a:off x="5574537" y="1752600"/>
            <a:ext cx="6465063" cy="4336323"/>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8077" y="26894"/>
            <a:ext cx="9404723" cy="1237071"/>
          </a:xfrm>
        </p:spPr>
        <p:txBody>
          <a:bodyPr anchor="ctr"/>
          <a:lstStyle/>
          <a:p>
            <a:pPr algn="ctr"/>
            <a:r>
              <a:rPr lang="hi-IN" sz="6000" b="1" dirty="0"/>
              <a:t>शराब उद्योग</a:t>
            </a:r>
            <a:endParaRPr lang="en-US" sz="6000" b="1" dirty="0"/>
          </a:p>
        </p:txBody>
      </p:sp>
      <p:sp>
        <p:nvSpPr>
          <p:cNvPr id="3" name="Content Placeholder 2"/>
          <p:cNvSpPr>
            <a:spLocks noGrp="1"/>
          </p:cNvSpPr>
          <p:nvPr>
            <p:ph sz="half" idx="1"/>
          </p:nvPr>
        </p:nvSpPr>
        <p:spPr>
          <a:xfrm>
            <a:off x="304799" y="1295401"/>
            <a:ext cx="7541771" cy="3962400"/>
          </a:xfrm>
        </p:spPr>
        <p:txBody>
          <a:bodyPr anchor="ctr">
            <a:normAutofit/>
          </a:bodyPr>
          <a:lstStyle/>
          <a:p>
            <a:pPr>
              <a:lnSpc>
                <a:spcPct val="150000"/>
              </a:lnSpc>
            </a:pPr>
            <a:r>
              <a:rPr lang="hi-IN" sz="2000" b="1" dirty="0"/>
              <a:t>2019 में शराबी पेय बाजार में राजस्व 513,500 करोड़ रुपये है। बाजार सालाना 7.6% (CAGR 2019-2021) से बढ़ने की उम्मीद है।</a:t>
            </a:r>
            <a:endParaRPr lang="en-US" sz="2000" b="1" dirty="0" smtClean="0"/>
          </a:p>
          <a:p>
            <a:pPr>
              <a:lnSpc>
                <a:spcPct val="150000"/>
              </a:lnSpc>
            </a:pPr>
            <a:r>
              <a:rPr lang="hi-IN" sz="2000" b="1" dirty="0"/>
              <a:t>पांच दक्षिण भारतीय राज्यों में युवाओं के बीच शराब का प्रभाव सीमित है। 15 से 29 वर्ष के बीच के युवा अन्य आयु समूहों की तुलना में कम शराब का सेवन करते हैं। आंध्र प्रदेश में 5.5 प्रतिशत युवा अन्य दक्षिण भारतीय राज्यों की तुलना में सबसे अधिक शराब का सेवन करते हैं।</a:t>
            </a:r>
            <a:endParaRPr lang="en-US" sz="2000" b="1"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pic>
        <p:nvPicPr>
          <p:cNvPr id="6" name="Picture 5"/>
          <p:cNvPicPr>
            <a:picLocks noChangeAspect="1"/>
          </p:cNvPicPr>
          <p:nvPr/>
        </p:nvPicPr>
        <p:blipFill>
          <a:blip r:embed="rId2"/>
          <a:stretch>
            <a:fillRect/>
          </a:stretch>
        </p:blipFill>
        <p:spPr>
          <a:xfrm>
            <a:off x="8234999" y="4270801"/>
            <a:ext cx="3652201" cy="2434799"/>
          </a:xfrm>
          <a:prstGeom prst="rect">
            <a:avLst/>
          </a:prstGeom>
        </p:spPr>
      </p:pic>
      <p:pic>
        <p:nvPicPr>
          <p:cNvPr id="22530" name="Picture 2" descr="Image result for big queue in front of liquor sh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6571" y="1447800"/>
            <a:ext cx="3659629" cy="26912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2000" y="5181600"/>
            <a:ext cx="6553200" cy="1419876"/>
          </a:xfrm>
          <a:prstGeom prst="rect">
            <a:avLst/>
          </a:prstGeom>
          <a:solidFill>
            <a:schemeClr val="accent6">
              <a:lumMod val="75000"/>
            </a:schemeClr>
          </a:solidFill>
        </p:spPr>
        <p:txBody>
          <a:bodyPr wrap="square">
            <a:spAutoFit/>
          </a:bodyPr>
          <a:lstStyle/>
          <a:p>
            <a:pPr>
              <a:lnSpc>
                <a:spcPct val="150000"/>
              </a:lnSpc>
            </a:pPr>
            <a:r>
              <a:rPr lang="hi-IN" sz="2000" b="1" dirty="0"/>
              <a:t>इफिसियों</a:t>
            </a:r>
            <a:r>
              <a:rPr lang="en-US" sz="2000" b="1" dirty="0" smtClean="0"/>
              <a:t> 5:18</a:t>
            </a:r>
            <a:endParaRPr lang="en-US" sz="2000" b="1" dirty="0"/>
          </a:p>
          <a:p>
            <a:pPr>
              <a:lnSpc>
                <a:spcPct val="150000"/>
              </a:lnSpc>
            </a:pPr>
            <a:r>
              <a:rPr lang="hi-IN" sz="2000" b="1" dirty="0"/>
              <a:t>दाखरस से मतवाले न </a:t>
            </a:r>
            <a:r>
              <a:rPr lang="hi-IN" sz="2000" b="1" dirty="0" smtClean="0"/>
              <a:t>बनो, </a:t>
            </a:r>
            <a:r>
              <a:rPr lang="hi-IN" sz="2000" b="1" dirty="0"/>
              <a:t>क्योंकि इससे लुचपन होता है, पर आत्मा से परिपूर्ण होते जाओ,</a:t>
            </a:r>
            <a:endParaRPr lang="en-US" sz="2000" b="1"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76200"/>
            <a:ext cx="9404723" cy="1143000"/>
          </a:xfrm>
        </p:spPr>
        <p:txBody>
          <a:bodyPr anchor="ctr">
            <a:normAutofit/>
          </a:bodyPr>
          <a:lstStyle/>
          <a:p>
            <a:pPr algn="ctr"/>
            <a:r>
              <a:rPr lang="hi-IN" sz="4400" b="1" dirty="0"/>
              <a:t>शराब, सिगरेट और गांजा:</a:t>
            </a:r>
            <a:endParaRPr lang="en-US" sz="4400" b="1" dirty="0"/>
          </a:p>
        </p:txBody>
      </p:sp>
      <p:sp>
        <p:nvSpPr>
          <p:cNvPr id="3" name="Content Placeholder 2"/>
          <p:cNvSpPr>
            <a:spLocks noGrp="1"/>
          </p:cNvSpPr>
          <p:nvPr>
            <p:ph sz="half" idx="1"/>
          </p:nvPr>
        </p:nvSpPr>
        <p:spPr>
          <a:xfrm>
            <a:off x="228600" y="1752600"/>
            <a:ext cx="4876800" cy="4729163"/>
          </a:xfrm>
        </p:spPr>
        <p:txBody>
          <a:bodyPr anchor="ctr">
            <a:normAutofit/>
          </a:bodyPr>
          <a:lstStyle/>
          <a:p>
            <a:r>
              <a:rPr lang="hi-IN" sz="2200" b="1" dirty="0"/>
              <a:t>भारत में कौन से राज्य उच्च प्राप्त करने पर सबसे अधिक खर्च करते हैं</a:t>
            </a:r>
            <a:r>
              <a:rPr lang="hi-IN" sz="2200" b="1" dirty="0" smtClean="0"/>
              <a:t>।</a:t>
            </a:r>
          </a:p>
          <a:p>
            <a:r>
              <a:rPr lang="hi-IN" sz="2200" b="1" dirty="0" smtClean="0"/>
              <a:t>मिजोरम </a:t>
            </a:r>
            <a:r>
              <a:rPr lang="en-US" sz="2200" b="1" dirty="0" smtClean="0"/>
              <a:t>: ...</a:t>
            </a:r>
          </a:p>
          <a:p>
            <a:r>
              <a:rPr lang="hi-IN" sz="2200" b="1" dirty="0" smtClean="0"/>
              <a:t>मेघालय </a:t>
            </a:r>
            <a:r>
              <a:rPr lang="en-US" sz="2200" b="1" dirty="0" smtClean="0"/>
              <a:t>: ...</a:t>
            </a:r>
          </a:p>
          <a:p>
            <a:r>
              <a:rPr lang="hi-IN" sz="2200" b="1" dirty="0" smtClean="0"/>
              <a:t>मणिपुर </a:t>
            </a:r>
            <a:r>
              <a:rPr lang="en-US" sz="2200" b="1" dirty="0" smtClean="0"/>
              <a:t>: ...</a:t>
            </a:r>
          </a:p>
          <a:p>
            <a:r>
              <a:rPr lang="hi-IN" sz="2200" b="1" dirty="0" smtClean="0"/>
              <a:t>केरला </a:t>
            </a:r>
            <a:r>
              <a:rPr lang="en-US" sz="2200" b="1" dirty="0" smtClean="0"/>
              <a:t>: ...</a:t>
            </a:r>
          </a:p>
          <a:p>
            <a:r>
              <a:rPr lang="hi-IN" sz="2200" b="1" dirty="0" smtClean="0"/>
              <a:t>नागालैंड </a:t>
            </a:r>
            <a:r>
              <a:rPr lang="en-US" sz="2200" b="1" dirty="0" smtClean="0"/>
              <a:t>: ...</a:t>
            </a:r>
          </a:p>
          <a:p>
            <a:r>
              <a:rPr lang="hi-IN" sz="2200" b="1" dirty="0" smtClean="0"/>
              <a:t>अरुणाचल प्रदेश</a:t>
            </a:r>
            <a:r>
              <a:rPr lang="en-US" sz="2200" b="1" dirty="0"/>
              <a:t> : ...</a:t>
            </a:r>
            <a:endParaRPr lang="en-US" sz="2200" b="1" dirty="0" smtClean="0"/>
          </a:p>
          <a:p>
            <a:r>
              <a:rPr lang="hi-IN" sz="2200" b="1" dirty="0" smtClean="0"/>
              <a:t>सिक्किम</a:t>
            </a:r>
            <a:r>
              <a:rPr lang="en-US" sz="2200" b="1" dirty="0" smtClean="0"/>
              <a:t> </a:t>
            </a:r>
            <a:r>
              <a:rPr lang="en-US" sz="2200" b="1" dirty="0"/>
              <a:t>: ...</a:t>
            </a:r>
            <a:endParaRPr lang="en-US" sz="2200" b="1" dirty="0" smtClean="0"/>
          </a:p>
          <a:p>
            <a:r>
              <a:rPr lang="hi-IN" sz="2200" b="1" dirty="0" smtClean="0"/>
              <a:t>आंध्र प्रदेश</a:t>
            </a:r>
            <a:r>
              <a:rPr lang="en-US" sz="2200" b="1" dirty="0"/>
              <a:t> :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a:p>
        </p:txBody>
      </p:sp>
      <p:pic>
        <p:nvPicPr>
          <p:cNvPr id="6" name="Picture 5"/>
          <p:cNvPicPr>
            <a:picLocks noChangeAspect="1"/>
          </p:cNvPicPr>
          <p:nvPr/>
        </p:nvPicPr>
        <p:blipFill>
          <a:blip r:embed="rId2"/>
          <a:stretch>
            <a:fillRect/>
          </a:stretch>
        </p:blipFill>
        <p:spPr>
          <a:xfrm>
            <a:off x="5295900" y="2057400"/>
            <a:ext cx="6667500" cy="38100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81000" y="1063416"/>
            <a:ext cx="6096000" cy="5367547"/>
          </a:xfrm>
        </p:spPr>
        <p:txBody>
          <a:bodyPr>
            <a:normAutofit/>
          </a:bodyPr>
          <a:lstStyle/>
          <a:p>
            <a:pPr marL="0" indent="0">
              <a:buNone/>
            </a:pPr>
            <a:r>
              <a:rPr lang="hi-IN" sz="2400" b="1" dirty="0"/>
              <a:t>2. </a:t>
            </a:r>
            <a:r>
              <a:rPr lang="hi-IN" sz="2400" b="1" dirty="0" smtClean="0"/>
              <a:t>राष्ट्रकुल </a:t>
            </a:r>
            <a:r>
              <a:rPr lang="hi-IN" sz="2400" b="1" dirty="0"/>
              <a:t>खेल </a:t>
            </a:r>
            <a:r>
              <a:rPr lang="hi-IN" sz="2400" b="1" dirty="0" smtClean="0"/>
              <a:t>- भारत </a:t>
            </a:r>
            <a:r>
              <a:rPr lang="hi-IN" sz="2400" b="1" dirty="0"/>
              <a:t>- 70,608 करोड़ </a:t>
            </a:r>
            <a:r>
              <a:rPr lang="hi-IN" sz="2400" b="1" dirty="0" smtClean="0"/>
              <a:t>रु.</a:t>
            </a:r>
            <a:endParaRPr lang="en-US" b="1" dirty="0" smtClean="0"/>
          </a:p>
          <a:p>
            <a:endParaRPr lang="hi-IN" sz="900" dirty="0" smtClean="0"/>
          </a:p>
          <a:p>
            <a:r>
              <a:rPr lang="hi-IN" sz="2200" dirty="0"/>
              <a:t>अर्थव्यवस्था में पर्यटन का अल्पकालिक इंजेक्शन आर्थिक रूप से विघटन और विस्थापन को पछाड़ने के लिए पर्याप्त नहीं था, जो इस घटना के कारण असफल रहा। हमारे देश के अब तक के सबसे खराब और सबसे महंगे फैसलों में से एक। उन बदसूरत कपड़े और बैग का उल्लेख नहीं करना।</a:t>
            </a:r>
            <a:endParaRPr lang="en-US" sz="2200" dirty="0" smtClean="0"/>
          </a:p>
          <a:p>
            <a:endParaRPr lang="hi-IN" sz="800" dirty="0" smtClean="0"/>
          </a:p>
          <a:p>
            <a:r>
              <a:rPr lang="hi-IN" dirty="0" smtClean="0"/>
              <a:t>अधिक </a:t>
            </a:r>
            <a:r>
              <a:rPr lang="hi-IN" dirty="0"/>
              <a:t>जानकारी के लिए </a:t>
            </a:r>
            <a:r>
              <a:rPr lang="en-US" dirty="0"/>
              <a:t>:</a:t>
            </a:r>
            <a:r>
              <a:rPr lang="hi-IN" dirty="0" smtClean="0"/>
              <a:t>-</a:t>
            </a:r>
            <a:r>
              <a:rPr lang="en-US" dirty="0" smtClean="0"/>
              <a:t> </a:t>
            </a:r>
            <a:r>
              <a:rPr lang="en-US" dirty="0"/>
              <a:t>https://www.indiatoday.in/sports/commonwealth-games-2010/story/games-makeover-is-a-rs-66550-cr-bomb-81012-2010-08-27</a:t>
            </a:r>
            <a:br>
              <a:rPr lang="en-US" dirty="0"/>
            </a:br>
            <a:endParaRPr lang="en-US" dirty="0" smtClean="0"/>
          </a:p>
          <a:p>
            <a:endParaRPr lang="en-US" dirty="0"/>
          </a:p>
        </p:txBody>
      </p:sp>
      <p:pic>
        <p:nvPicPr>
          <p:cNvPr id="6" name="Content Placeholder 5" descr="https://s4.scoopwhoop.com/rob/wastemoney/5.jpg"/>
          <p:cNvPicPr>
            <a:picLocks noGrp="1"/>
          </p:cNvPicPr>
          <p:nvPr>
            <p:ph sz="half" idx="2"/>
          </p:nvPr>
        </p:nvPicPr>
        <p:blipFill>
          <a:blip r:embed="rId2"/>
          <a:srcRect/>
          <a:stretch>
            <a:fillRect/>
          </a:stretch>
        </p:blipFill>
        <p:spPr bwMode="auto">
          <a:xfrm>
            <a:off x="6740272" y="1295400"/>
            <a:ext cx="4842128" cy="38100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B6F15528-21DE-4FAA-801E-634DDDAF4B2B}" type="slidenum">
              <a:rPr lang="en-US" smtClean="0"/>
              <a:pPr/>
              <a:t>4</a:t>
            </a:fld>
            <a:endParaRPr lang="en-US"/>
          </a:p>
        </p:txBody>
      </p:sp>
      <p:sp>
        <p:nvSpPr>
          <p:cNvPr id="7" name="Flowchart: Punched Tape 6"/>
          <p:cNvSpPr/>
          <p:nvPr/>
        </p:nvSpPr>
        <p:spPr>
          <a:xfrm>
            <a:off x="7010400" y="5334000"/>
            <a:ext cx="4378867" cy="1307758"/>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sz="2000" b="1" dirty="0"/>
              <a:t>भारत के बजट का 3.3</a:t>
            </a:r>
            <a:r>
              <a:rPr lang="hi-IN" sz="2000" b="1" dirty="0" smtClean="0"/>
              <a:t>% हिस्सा</a:t>
            </a:r>
            <a:r>
              <a:rPr lang="hi-IN" sz="2000" b="1" dirty="0"/>
              <a:t/>
            </a:r>
            <a:br>
              <a:rPr lang="hi-IN" sz="2000" b="1" dirty="0"/>
            </a:br>
            <a:r>
              <a:rPr lang="hi-IN" sz="2000" b="1" dirty="0"/>
              <a:t>444 लाख लोगों </a:t>
            </a:r>
            <a:r>
              <a:rPr lang="hi-IN" sz="2000" b="1" dirty="0" smtClean="0"/>
              <a:t>के </a:t>
            </a:r>
            <a:r>
              <a:rPr lang="hi-IN" sz="2000" b="1" dirty="0"/>
              <a:t>बजट </a:t>
            </a:r>
            <a:r>
              <a:rPr lang="hi-IN" sz="2000" b="1" dirty="0" smtClean="0"/>
              <a:t>का पैसा</a:t>
            </a:r>
            <a:endParaRPr lang="en-US" sz="2000" b="1" dirty="0"/>
          </a:p>
        </p:txBody>
      </p:sp>
      <p:sp>
        <p:nvSpPr>
          <p:cNvPr id="9" name="Title 1"/>
          <p:cNvSpPr>
            <a:spLocks noGrp="1"/>
          </p:cNvSpPr>
          <p:nvPr>
            <p:ph type="title"/>
          </p:nvPr>
        </p:nvSpPr>
        <p:spPr>
          <a:xfrm>
            <a:off x="1676400" y="76200"/>
            <a:ext cx="8229600" cy="914400"/>
          </a:xfrm>
        </p:spPr>
        <p:txBody>
          <a:bodyPr/>
          <a:lstStyle/>
          <a:p>
            <a:r>
              <a:rPr lang="hi-IN" b="1" dirty="0"/>
              <a:t>सार्वजनिक क्षेत्र में कुछ </a:t>
            </a:r>
            <a:r>
              <a:rPr lang="hi-IN" b="1" dirty="0" smtClean="0"/>
              <a:t>और उदाहरण</a:t>
            </a:r>
            <a:endParaRPr lang="en-US" b="1"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94968" y="228600"/>
            <a:ext cx="7772400" cy="1143000"/>
          </a:xfrm>
        </p:spPr>
        <p:txBody>
          <a:bodyPr/>
          <a:lstStyle/>
          <a:p>
            <a:pPr algn="ctr"/>
            <a:r>
              <a:rPr lang="hi-IN" b="1" dirty="0"/>
              <a:t>तंबाकू</a:t>
            </a:r>
            <a:endParaRPr lang="en-US" b="1" dirty="0"/>
          </a:p>
        </p:txBody>
      </p:sp>
      <p:sp>
        <p:nvSpPr>
          <p:cNvPr id="5" name="Subtitle 4"/>
          <p:cNvSpPr>
            <a:spLocks noGrp="1"/>
          </p:cNvSpPr>
          <p:nvPr>
            <p:ph type="subTitle" idx="1"/>
          </p:nvPr>
        </p:nvSpPr>
        <p:spPr>
          <a:xfrm>
            <a:off x="1371599" y="2819400"/>
            <a:ext cx="9819139" cy="1600200"/>
          </a:xfrm>
        </p:spPr>
        <p:txBody>
          <a:bodyPr anchor="ctr">
            <a:noAutofit/>
          </a:bodyPr>
          <a:lstStyle/>
          <a:p>
            <a:pPr algn="ctr">
              <a:lnSpc>
                <a:spcPct val="150000"/>
              </a:lnSpc>
            </a:pPr>
            <a:r>
              <a:rPr lang="hi-IN" sz="3200" b="1" dirty="0"/>
              <a:t>भारत पत्ती तम्बाकू और तम्बाकू उत्पादों के निर्यात के साथ एक प्रमुख तम्बाकू निर्यातक है जो सालाना लगभग 6,000 करोड़ रुपये की विदेशी मुद्रा अर्जित करता है।</a:t>
            </a:r>
            <a:endParaRPr lang="en-US" sz="3200" b="1"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40</a:t>
            </a:fld>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5539" y="31512"/>
            <a:ext cx="9404723" cy="1214582"/>
          </a:xfrm>
        </p:spPr>
        <p:txBody>
          <a:bodyPr anchor="ctr"/>
          <a:lstStyle/>
          <a:p>
            <a:pPr algn="ctr"/>
            <a:r>
              <a:rPr lang="hi-IN" sz="6000" b="1" dirty="0"/>
              <a:t>चुनाव</a:t>
            </a:r>
            <a:endParaRPr lang="en-US" sz="6000" b="1" dirty="0"/>
          </a:p>
        </p:txBody>
      </p:sp>
      <p:sp>
        <p:nvSpPr>
          <p:cNvPr id="3" name="Content Placeholder 2"/>
          <p:cNvSpPr>
            <a:spLocks noGrp="1"/>
          </p:cNvSpPr>
          <p:nvPr>
            <p:ph idx="1"/>
          </p:nvPr>
        </p:nvSpPr>
        <p:spPr>
          <a:xfrm>
            <a:off x="457200" y="1447800"/>
            <a:ext cx="11201400" cy="1905000"/>
          </a:xfrm>
        </p:spPr>
        <p:txBody>
          <a:bodyPr>
            <a:normAutofit fontScale="92500" lnSpcReduction="10000"/>
          </a:bodyPr>
          <a:lstStyle/>
          <a:p>
            <a:pPr>
              <a:lnSpc>
                <a:spcPct val="110000"/>
              </a:lnSpc>
            </a:pPr>
            <a:r>
              <a:rPr lang="hi-IN" b="1" dirty="0"/>
              <a:t>एक सर्वेक्षण में दावा किया गया है कि राज्य के एक सर्वेक्षण में विभिन्न पार्टियों द्वारा अभियान पर खर्च किए गए कुल 5,500 करोड़ रुपये देखे गए, जिनमें 'वोट के लिए नोट' के बारे में 1,000 करोड़ रुपये शामिल हैं, लगभग एक-तिहाई मतदाताओं ने नकद या शराब की पेशकश की </a:t>
            </a:r>
            <a:r>
              <a:rPr lang="hi-IN" b="1" dirty="0" smtClean="0"/>
              <a:t>बात स्वीकार की है</a:t>
            </a:r>
            <a:r>
              <a:rPr lang="hi-IN" b="1" dirty="0"/>
              <a:t>। भारतीय चुनाव आयोग अभियान के खर्च के लिए प्रति उम्मीदवार 25 लाख रुपये की अनुमति देता है, लेकिन यह सबसे अच्छा रहस्य है कि अधिकांश उम्मीदवार आधिकारिक रूप से अनुमति दी गई और चुनाव के बाद उम्मीदवारों की घोषणा की तुलना में अधिक खर्च करते हैं।</a:t>
            </a:r>
            <a:endParaRPr lang="en-US"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pic>
        <p:nvPicPr>
          <p:cNvPr id="7" name="Picture 6"/>
          <p:cNvPicPr>
            <a:picLocks noChangeAspect="1"/>
          </p:cNvPicPr>
          <p:nvPr/>
        </p:nvPicPr>
        <p:blipFill>
          <a:blip r:embed="rId2"/>
          <a:stretch>
            <a:fillRect/>
          </a:stretch>
        </p:blipFill>
        <p:spPr>
          <a:xfrm>
            <a:off x="1493520" y="3547854"/>
            <a:ext cx="9128760" cy="30480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6558" y="76200"/>
            <a:ext cx="9404723" cy="1143000"/>
          </a:xfrm>
        </p:spPr>
        <p:txBody>
          <a:bodyPr anchor="ctr"/>
          <a:lstStyle/>
          <a:p>
            <a:pPr algn="ctr"/>
            <a:r>
              <a:rPr lang="hi-IN" sz="6000" b="1" dirty="0"/>
              <a:t>खेल</a:t>
            </a:r>
            <a:endParaRPr lang="en-US" sz="6000" b="1" dirty="0"/>
          </a:p>
        </p:txBody>
      </p:sp>
      <p:sp>
        <p:nvSpPr>
          <p:cNvPr id="3" name="Content Placeholder 2"/>
          <p:cNvSpPr>
            <a:spLocks noGrp="1"/>
          </p:cNvSpPr>
          <p:nvPr>
            <p:ph idx="1"/>
          </p:nvPr>
        </p:nvSpPr>
        <p:spPr>
          <a:xfrm>
            <a:off x="936439" y="1371600"/>
            <a:ext cx="10264961" cy="4195481"/>
          </a:xfrm>
        </p:spPr>
        <p:txBody>
          <a:bodyPr>
            <a:normAutofit/>
          </a:bodyPr>
          <a:lstStyle/>
          <a:p>
            <a:pPr marL="538163" indent="-538163">
              <a:lnSpc>
                <a:spcPct val="150000"/>
              </a:lnSpc>
            </a:pPr>
            <a:r>
              <a:rPr lang="hi-IN" sz="2800" b="1" dirty="0"/>
              <a:t>भारत में खेल प्रायोजन 2017 में पहली बार 7,000 करोड़ रुपये को पार कर गया: रिपोर्ट</a:t>
            </a:r>
            <a:endParaRPr lang="en-US" sz="2800"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pic>
        <p:nvPicPr>
          <p:cNvPr id="5" name="Picture 4"/>
          <p:cNvPicPr>
            <a:picLocks noChangeAspect="1"/>
          </p:cNvPicPr>
          <p:nvPr/>
        </p:nvPicPr>
        <p:blipFill>
          <a:blip r:embed="rId2"/>
          <a:stretch>
            <a:fillRect/>
          </a:stretch>
        </p:blipFill>
        <p:spPr>
          <a:xfrm>
            <a:off x="4330590" y="2783438"/>
            <a:ext cx="7619363" cy="3845962"/>
          </a:xfrm>
          <a:prstGeom prst="rect">
            <a:avLst/>
          </a:prstGeom>
        </p:spPr>
      </p:pic>
      <p:sp>
        <p:nvSpPr>
          <p:cNvPr id="6" name="Rectangle 5"/>
          <p:cNvSpPr/>
          <p:nvPr/>
        </p:nvSpPr>
        <p:spPr>
          <a:xfrm>
            <a:off x="250003" y="3076813"/>
            <a:ext cx="3864797" cy="3323987"/>
          </a:xfrm>
          <a:prstGeom prst="rect">
            <a:avLst/>
          </a:prstGeom>
          <a:solidFill>
            <a:schemeClr val="accent6">
              <a:lumMod val="75000"/>
            </a:schemeClr>
          </a:solidFill>
        </p:spPr>
        <p:txBody>
          <a:bodyPr wrap="square" anchor="ctr">
            <a:spAutoFit/>
          </a:bodyPr>
          <a:lstStyle/>
          <a:p>
            <a:pPr>
              <a:lnSpc>
                <a:spcPct val="150000"/>
              </a:lnSpc>
            </a:pPr>
            <a:r>
              <a:rPr lang="hi-IN" sz="2000" b="1" dirty="0" smtClean="0"/>
              <a:t>लुका</a:t>
            </a:r>
            <a:r>
              <a:rPr lang="en-US" sz="2000" b="1" dirty="0" smtClean="0"/>
              <a:t> 21:34</a:t>
            </a:r>
            <a:endParaRPr lang="en-US" sz="2000" b="1" dirty="0"/>
          </a:p>
          <a:p>
            <a:pPr>
              <a:lnSpc>
                <a:spcPct val="150000"/>
              </a:lnSpc>
            </a:pPr>
            <a:r>
              <a:rPr lang="hi-IN" sz="2000" b="1" dirty="0"/>
              <a:t>“इसलिये सावधान रहो, ऐसा न हो कि तुम्हारे मन खुमार, और मतवालेपन, और इस जीवन की चिन्ताओं से सुस्त हो जाएँ, और वह दिन तुम पर फन्दे के समान अचानक आ पड़े।</a:t>
            </a:r>
            <a:endParaRPr lang="en-US" sz="2000" b="1"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8783" y="53788"/>
            <a:ext cx="9404723" cy="1143000"/>
          </a:xfrm>
        </p:spPr>
        <p:txBody>
          <a:bodyPr anchor="ctr"/>
          <a:lstStyle/>
          <a:p>
            <a:pPr algn="ctr"/>
            <a:r>
              <a:rPr lang="hi-IN" sz="4800" b="1" dirty="0"/>
              <a:t>स्वास्थ्य</a:t>
            </a:r>
            <a:endParaRPr lang="en-US" sz="4800" b="1" dirty="0"/>
          </a:p>
        </p:txBody>
      </p:sp>
      <p:sp>
        <p:nvSpPr>
          <p:cNvPr id="3" name="Content Placeholder 2"/>
          <p:cNvSpPr>
            <a:spLocks noGrp="1"/>
          </p:cNvSpPr>
          <p:nvPr>
            <p:ph idx="1"/>
          </p:nvPr>
        </p:nvSpPr>
        <p:spPr>
          <a:xfrm>
            <a:off x="228600" y="1050728"/>
            <a:ext cx="6951917" cy="5654872"/>
          </a:xfrm>
        </p:spPr>
        <p:txBody>
          <a:bodyPr anchor="ctr">
            <a:normAutofit/>
          </a:bodyPr>
          <a:lstStyle/>
          <a:p>
            <a:r>
              <a:rPr lang="hi-IN" b="1" dirty="0"/>
              <a:t>वर्तमान में, स्वास्थ्य पर कुल व्यय जीडीपी के 4 प्रतिशत से नीचे है, जबकि सरकारी व्यय जीडीपी के 1.3 प्रतिशत से नीचे है। नई राष्ट्रीय स्वास्थ्य नीति (NHP) 2025 तक इसे बढ़ाकर 2.5 प्रतिशत करने का वादा करती है। 31 जनवरी 2018</a:t>
            </a:r>
            <a:endParaRPr lang="en-IN" b="1" dirty="0"/>
          </a:p>
          <a:p>
            <a:r>
              <a:rPr lang="hi-IN" b="1" dirty="0"/>
              <a:t>नई दिल्ली (रायटर) - सरकार के सूत्रों और दस्तावेजों के अनुसार, रोग नियंत्रण में सुधार के लिए एक बहुत बड़ी वृद्धि की स्वास्थ्य मंत्री की मांग को खारिज करने के बाद, भारत अगले महीने वार्षिक बजट में 11 प्रतिशत तक सार्वजनिक स्वास्थ्य खर्च बढ़ाने की ओर अग्रसर है।</a:t>
            </a:r>
            <a:endParaRPr lang="en-IN" b="1" dirty="0"/>
          </a:p>
          <a:p>
            <a:r>
              <a:rPr lang="hi-IN" b="1" dirty="0"/>
              <a:t>अमेरिकी स्वास्थ्य देखभाल खर्च 2017 में 3.9 प्रतिशत बढ़ गया, जो $ 3.5 ट्रिलियन (2,45,00,000 करोड़ रुपये) या प्रति व्यक्ति $ 10,739 (7.5 लाख रुपये) तक पहुंच गया। देश के सकल घरेलू उत्पाद के हिस्से के रूप में, स्वास्थ्य व्यय में 17.9 प्रतिशत का योगदान है। दिसम्बर </a:t>
            </a:r>
            <a:r>
              <a:rPr lang="hi-IN" b="1" dirty="0" smtClean="0"/>
              <a:t>11, 2018</a:t>
            </a:r>
            <a:endParaRPr lang="en-IN"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pic>
        <p:nvPicPr>
          <p:cNvPr id="5" name="Picture 4"/>
          <p:cNvPicPr>
            <a:picLocks noChangeAspect="1"/>
          </p:cNvPicPr>
          <p:nvPr/>
        </p:nvPicPr>
        <p:blipFill>
          <a:blip r:embed="rId2"/>
          <a:stretch>
            <a:fillRect/>
          </a:stretch>
        </p:blipFill>
        <p:spPr>
          <a:xfrm>
            <a:off x="7224137" y="1328081"/>
            <a:ext cx="4572229" cy="2565254"/>
          </a:xfrm>
          <a:prstGeom prst="rect">
            <a:avLst/>
          </a:prstGeom>
        </p:spPr>
      </p:pic>
      <p:pic>
        <p:nvPicPr>
          <p:cNvPr id="6" name="Picture 5"/>
          <p:cNvPicPr>
            <a:picLocks noChangeAspect="1"/>
          </p:cNvPicPr>
          <p:nvPr/>
        </p:nvPicPr>
        <p:blipFill>
          <a:blip r:embed="rId3"/>
          <a:stretch>
            <a:fillRect/>
          </a:stretch>
        </p:blipFill>
        <p:spPr>
          <a:xfrm>
            <a:off x="7180517" y="3999308"/>
            <a:ext cx="4706683" cy="2649188"/>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9404723" cy="930295"/>
          </a:xfrm>
        </p:spPr>
        <p:txBody>
          <a:bodyPr anchor="ctr"/>
          <a:lstStyle/>
          <a:p>
            <a:pPr algn="ctr"/>
            <a:r>
              <a:rPr lang="hi-IN" sz="5400" b="1" dirty="0"/>
              <a:t>अभ्यास</a:t>
            </a:r>
            <a:endParaRPr lang="en-US" sz="5400" b="1" dirty="0"/>
          </a:p>
        </p:txBody>
      </p:sp>
      <p:sp>
        <p:nvSpPr>
          <p:cNvPr id="3" name="Content Placeholder 2"/>
          <p:cNvSpPr>
            <a:spLocks noGrp="1"/>
          </p:cNvSpPr>
          <p:nvPr>
            <p:ph idx="1"/>
          </p:nvPr>
        </p:nvSpPr>
        <p:spPr>
          <a:xfrm>
            <a:off x="685801" y="1358153"/>
            <a:ext cx="10972799" cy="5181600"/>
          </a:xfrm>
        </p:spPr>
        <p:txBody>
          <a:bodyPr vert="horz" lIns="91440" tIns="45720" rIns="91440" bIns="45720" rtlCol="0" anchor="ctr">
            <a:noAutofit/>
          </a:bodyPr>
          <a:lstStyle/>
          <a:p>
            <a:pPr marL="0" indent="0">
              <a:buNone/>
            </a:pPr>
            <a:r>
              <a:rPr lang="hi-IN" sz="4000" b="1" dirty="0" smtClean="0"/>
              <a:t>परमेश्वर </a:t>
            </a:r>
            <a:r>
              <a:rPr lang="hi-IN" sz="4000" b="1" dirty="0"/>
              <a:t>के एक सैनिक के </a:t>
            </a:r>
            <a:r>
              <a:rPr lang="hi-IN" sz="4000" b="1" dirty="0" smtClean="0"/>
              <a:t>सामान, </a:t>
            </a:r>
            <a:r>
              <a:rPr lang="hi-IN" sz="4000" b="1" dirty="0"/>
              <a:t>आपको भारत की वित्तीय प्रणाली को सही रास्ते पर लाने के लिए कर्तव्य दिया जाता है।</a:t>
            </a:r>
            <a:endParaRPr lang="en-IN" sz="4000" b="1" i="1" dirty="0" smtClean="0"/>
          </a:p>
          <a:p>
            <a:pPr marL="0" indent="0">
              <a:buNone/>
            </a:pPr>
            <a:r>
              <a:rPr lang="hi-IN" sz="4000" b="1" dirty="0"/>
              <a:t>आप इसे कैसे करेंगे। इसे सही </a:t>
            </a:r>
            <a:r>
              <a:rPr lang="hi-IN" sz="4000" b="1" dirty="0" smtClean="0"/>
              <a:t>रीती से कम करने </a:t>
            </a:r>
            <a:r>
              <a:rPr lang="hi-IN" sz="4000" b="1" dirty="0"/>
              <a:t>के लिए 5 तरीके लिखें।</a:t>
            </a:r>
            <a:endParaRPr lang="en-IN" sz="4000" b="1" i="1" dirty="0" smtClean="0"/>
          </a:p>
          <a:p>
            <a:pPr marL="0" indent="0">
              <a:buNone/>
            </a:pPr>
            <a:r>
              <a:rPr lang="hi-IN" sz="4000" b="1" dirty="0"/>
              <a:t>इसे सामान्य रूप से पढ़ें। ………</a:t>
            </a:r>
            <a:endParaRPr lang="en-IN" sz="4000" b="1" i="1" dirty="0"/>
          </a:p>
          <a:p>
            <a:pPr marL="0"/>
            <a:r>
              <a:rPr lang="hi-IN" sz="4000" b="1" dirty="0" smtClean="0"/>
              <a:t> कौन </a:t>
            </a:r>
            <a:r>
              <a:rPr lang="hi-IN" sz="4000" b="1" dirty="0"/>
              <a:t>मदद कर सकता है?</a:t>
            </a:r>
            <a:endParaRPr lang="en-IN" sz="4000" b="1" i="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2745369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47800"/>
            <a:ext cx="5307217" cy="5029200"/>
          </a:xfrm>
        </p:spPr>
        <p:txBody>
          <a:bodyPr>
            <a:normAutofit/>
          </a:bodyPr>
          <a:lstStyle/>
          <a:p>
            <a:pPr marL="363538" indent="-363538">
              <a:buNone/>
            </a:pPr>
            <a:r>
              <a:rPr lang="hi-IN" sz="2400" b="1" dirty="0"/>
              <a:t>3. उत्तर प्रदेश </a:t>
            </a:r>
            <a:r>
              <a:rPr lang="hi-IN" sz="2400" b="1" dirty="0" smtClean="0"/>
              <a:t>खाद्यान्न </a:t>
            </a:r>
            <a:r>
              <a:rPr lang="hi-IN" sz="2400" b="1" dirty="0"/>
              <a:t>घोटाला - 38,500 करोड़ रुपये</a:t>
            </a:r>
            <a:endParaRPr lang="en-US" b="1" dirty="0" smtClean="0"/>
          </a:p>
          <a:p>
            <a:r>
              <a:rPr lang="hi-IN" dirty="0"/>
              <a:t>इस घोटाले के परिणामस्वरूप अनाज का मूल्य अरबों में हो गया, जिसका अर्थ गरीबों के कल्याण के लिए </a:t>
            </a:r>
            <a:r>
              <a:rPr lang="hi-IN" dirty="0" smtClean="0"/>
              <a:t>जो अन्न था वो खुले </a:t>
            </a:r>
            <a:r>
              <a:rPr lang="hi-IN" dirty="0"/>
              <a:t>बाजार में बेचा जा रहा था।</a:t>
            </a:r>
            <a:r>
              <a:rPr lang="en-US" dirty="0" smtClean="0"/>
              <a:t> </a:t>
            </a:r>
          </a:p>
          <a:p>
            <a:r>
              <a:rPr lang="hi-IN" dirty="0"/>
              <a:t>किसान, श्रमिक, बच्चे सभी भूखे मरते थे, जबकि </a:t>
            </a:r>
            <a:r>
              <a:rPr lang="hi-IN" dirty="0" smtClean="0"/>
              <a:t>अन्न की अमीरों को अमीर (</a:t>
            </a:r>
            <a:r>
              <a:rPr lang="hi-IN" dirty="0"/>
              <a:t>और </a:t>
            </a:r>
            <a:r>
              <a:rPr lang="hi-IN" dirty="0" smtClean="0"/>
              <a:t>मोटा-ताज़ा</a:t>
            </a:r>
            <a:r>
              <a:rPr lang="en-US" dirty="0" smtClean="0"/>
              <a:t>)</a:t>
            </a:r>
            <a:r>
              <a:rPr lang="hi-IN" dirty="0" smtClean="0"/>
              <a:t> बनाने के लिए जमाखोरी और तस्करी की जाती थी।</a:t>
            </a:r>
            <a:r>
              <a:rPr lang="en-US" dirty="0" smtClean="0"/>
              <a:t> </a:t>
            </a:r>
          </a:p>
          <a:p>
            <a:r>
              <a:rPr lang="hi-IN" dirty="0"/>
              <a:t>अधिक जानकारी के लिए </a:t>
            </a:r>
            <a:r>
              <a:rPr lang="en-US" dirty="0"/>
              <a:t>:</a:t>
            </a:r>
            <a:r>
              <a:rPr lang="hi-IN" dirty="0"/>
              <a:t>-</a:t>
            </a:r>
            <a:r>
              <a:rPr lang="en-US" dirty="0" smtClean="0"/>
              <a:t> </a:t>
            </a:r>
            <a:r>
              <a:rPr lang="en-US" dirty="0"/>
              <a:t>https://</a:t>
            </a:r>
            <a:r>
              <a:rPr lang="en-US" dirty="0" smtClean="0"/>
              <a:t>www.ndtv.com/india-news/uttar-pradesh-government-admits-rs-30-crore-worth-subsidized-grain-meant-for-the-poor-has-been-diver-1908823</a:t>
            </a:r>
          </a:p>
        </p:txBody>
      </p:sp>
      <p:pic>
        <p:nvPicPr>
          <p:cNvPr id="5" name="Content Placeholder 4" descr="https://s4.scoopwhoop.com/rob/wastemoney/9.jpg"/>
          <p:cNvPicPr>
            <a:picLocks noGrp="1"/>
          </p:cNvPicPr>
          <p:nvPr>
            <p:ph sz="half" idx="2"/>
          </p:nvPr>
        </p:nvPicPr>
        <p:blipFill>
          <a:blip r:embed="rId2"/>
          <a:srcRect/>
          <a:stretch>
            <a:fillRect/>
          </a:stretch>
        </p:blipFill>
        <p:spPr bwMode="auto">
          <a:xfrm>
            <a:off x="6180138" y="1524001"/>
            <a:ext cx="5935662" cy="3343466"/>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
        <p:nvSpPr>
          <p:cNvPr id="8" name="Flowchart: Punched Tape 7"/>
          <p:cNvSpPr/>
          <p:nvPr/>
        </p:nvSpPr>
        <p:spPr>
          <a:xfrm>
            <a:off x="6553200" y="5016842"/>
            <a:ext cx="4378867" cy="1841158"/>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sz="2000" b="1" dirty="0"/>
              <a:t>भारत के बजट का 1.8</a:t>
            </a:r>
            <a:r>
              <a:rPr lang="hi-IN" sz="2000" b="1" dirty="0" smtClean="0"/>
              <a:t>% हिस्सा</a:t>
            </a:r>
            <a:r>
              <a:rPr lang="hi-IN" sz="2000" b="1" dirty="0"/>
              <a:t/>
            </a:r>
            <a:br>
              <a:rPr lang="hi-IN" sz="2000" b="1" dirty="0"/>
            </a:br>
            <a:r>
              <a:rPr lang="hi-IN" sz="2000" b="1" dirty="0"/>
              <a:t>242 लाख लोगों </a:t>
            </a:r>
            <a:r>
              <a:rPr lang="hi-IN" sz="2000" b="1" dirty="0" smtClean="0"/>
              <a:t>के </a:t>
            </a:r>
            <a:r>
              <a:rPr lang="hi-IN" sz="2000" b="1" dirty="0"/>
              <a:t>बजट </a:t>
            </a:r>
            <a:r>
              <a:rPr lang="hi-IN" sz="2000" b="1" dirty="0" smtClean="0"/>
              <a:t>का पैसा</a:t>
            </a:r>
            <a:endParaRPr lang="en-US" sz="2000" b="1" dirty="0"/>
          </a:p>
        </p:txBody>
      </p:sp>
      <p:sp>
        <p:nvSpPr>
          <p:cNvPr id="9" name="Title 1"/>
          <p:cNvSpPr>
            <a:spLocks noGrp="1"/>
          </p:cNvSpPr>
          <p:nvPr>
            <p:ph type="title"/>
          </p:nvPr>
        </p:nvSpPr>
        <p:spPr>
          <a:xfrm>
            <a:off x="1676400" y="152400"/>
            <a:ext cx="8229600" cy="914400"/>
          </a:xfrm>
        </p:spPr>
        <p:txBody>
          <a:bodyPr/>
          <a:lstStyle/>
          <a:p>
            <a:r>
              <a:rPr lang="hi-IN" b="1" dirty="0"/>
              <a:t>सार्वजनिक क्षेत्र में कुछ </a:t>
            </a:r>
            <a:r>
              <a:rPr lang="hi-IN" b="1" dirty="0" smtClean="0"/>
              <a:t>और उदाहरण</a:t>
            </a:r>
            <a:endParaRPr lang="en-US"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81000" y="1143000"/>
            <a:ext cx="5552837" cy="4983163"/>
          </a:xfrm>
        </p:spPr>
        <p:txBody>
          <a:bodyPr>
            <a:normAutofit/>
          </a:bodyPr>
          <a:lstStyle/>
          <a:p>
            <a:pPr marL="0" indent="0">
              <a:buNone/>
            </a:pPr>
            <a:r>
              <a:rPr lang="hi-IN" sz="2000" b="1" dirty="0">
                <a:effectLst>
                  <a:outerShdw blurRad="38100" dist="38100" dir="2700000" algn="tl">
                    <a:srgbClr val="000000">
                      <a:alpha val="43137"/>
                    </a:srgbClr>
                  </a:outerShdw>
                </a:effectLst>
              </a:rPr>
              <a:t>4. 2 जी स्पेक्ट्रम मामला भारत में राजनेताओं और सरकारी अधिकारियों द्वारा 30,000 करोड़ रुपये </a:t>
            </a:r>
            <a:r>
              <a:rPr lang="hi-IN" sz="2000" b="1" dirty="0" smtClean="0">
                <a:effectLst>
                  <a:outerShdw blurRad="38100" dist="38100" dir="2700000" algn="tl">
                    <a:srgbClr val="000000">
                      <a:alpha val="43137"/>
                    </a:srgbClr>
                  </a:outerShdw>
                </a:effectLst>
              </a:rPr>
              <a:t>का </a:t>
            </a:r>
            <a:r>
              <a:rPr lang="hi-IN" sz="2000" b="1" dirty="0">
                <a:effectLst>
                  <a:outerShdw blurRad="38100" dist="38100" dir="2700000" algn="tl">
                    <a:srgbClr val="000000">
                      <a:alpha val="43137"/>
                    </a:srgbClr>
                  </a:outerShdw>
                </a:effectLst>
              </a:rPr>
              <a:t>कथित </a:t>
            </a:r>
            <a:r>
              <a:rPr lang="hi-IN" sz="2000" b="1" dirty="0" smtClean="0">
                <a:effectLst>
                  <a:outerShdw blurRad="38100" dist="38100" dir="2700000" algn="tl">
                    <a:srgbClr val="000000">
                      <a:alpha val="43137"/>
                    </a:srgbClr>
                  </a:outerShdw>
                </a:effectLst>
              </a:rPr>
              <a:t>घोटाला था।</a:t>
            </a:r>
          </a:p>
          <a:p>
            <a:pPr marL="0" indent="0">
              <a:buNone/>
            </a:pPr>
            <a:endParaRPr lang="en-US" sz="2000" b="1" dirty="0" smtClean="0">
              <a:effectLst>
                <a:outerShdw blurRad="38100" dist="38100" dir="2700000" algn="tl">
                  <a:srgbClr val="000000">
                    <a:alpha val="43137"/>
                  </a:srgbClr>
                </a:outerShdw>
              </a:effectLst>
            </a:endParaRPr>
          </a:p>
          <a:p>
            <a:r>
              <a:rPr lang="hi-IN" dirty="0"/>
              <a:t>उस समय की केंद्र सरकार पर मोबाइल टेलीफोन कंपनियों </a:t>
            </a:r>
            <a:r>
              <a:rPr lang="hi-IN" dirty="0" smtClean="0"/>
              <a:t>फ़्रीक्वेंसी </a:t>
            </a:r>
            <a:r>
              <a:rPr lang="hi-IN" dirty="0"/>
              <a:t>आवंटन लाइसेंस के </a:t>
            </a:r>
            <a:r>
              <a:rPr lang="hi-IN" dirty="0" smtClean="0"/>
              <a:t>लिए, भ्रष्टाचार </a:t>
            </a:r>
            <a:r>
              <a:rPr lang="hi-IN" dirty="0"/>
              <a:t>का आरोप लगाया गया था, जो वे सेल फोन पर 2 जी स्पेक्ट्रम सब्सक्रिप्शन बनाते थे</a:t>
            </a:r>
            <a:r>
              <a:rPr lang="hi-IN" dirty="0" smtClean="0"/>
              <a:t>।</a:t>
            </a:r>
          </a:p>
          <a:p>
            <a:endParaRPr lang="hi-IN" dirty="0"/>
          </a:p>
          <a:p>
            <a:r>
              <a:rPr lang="hi-IN" dirty="0"/>
              <a:t>अधिक जानकारी के लिए </a:t>
            </a:r>
            <a:r>
              <a:rPr lang="en-US" dirty="0"/>
              <a:t>:</a:t>
            </a:r>
            <a:r>
              <a:rPr lang="hi-IN" dirty="0"/>
              <a:t>-</a:t>
            </a:r>
            <a:r>
              <a:rPr lang="en-US" dirty="0" smtClean="0"/>
              <a:t> </a:t>
            </a:r>
            <a:r>
              <a:rPr lang="en-US" dirty="0"/>
              <a:t>https://economictimes.indiatimes.com/news/politics-and-nation/a-raja-kanimozhi-acquitted-in-2g-scam-case/articleshow/62189376.cms</a:t>
            </a:r>
            <a:br>
              <a:rPr lang="en-US" dirty="0"/>
            </a:b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6</a:t>
            </a:fld>
            <a:endParaRPr lang="en-US"/>
          </a:p>
        </p:txBody>
      </p:sp>
      <p:sp>
        <p:nvSpPr>
          <p:cNvPr id="6" name="Flowchart: Punched Tape 5"/>
          <p:cNvSpPr/>
          <p:nvPr/>
        </p:nvSpPr>
        <p:spPr>
          <a:xfrm>
            <a:off x="7086600" y="4989184"/>
            <a:ext cx="4003773" cy="1633934"/>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dirty="0" smtClean="0"/>
              <a:t>भारत के बजट का </a:t>
            </a:r>
            <a:r>
              <a:rPr lang="hi-IN" dirty="0"/>
              <a:t>1.4</a:t>
            </a:r>
            <a:r>
              <a:rPr lang="hi-IN" dirty="0" smtClean="0"/>
              <a:t>% हिस्सा</a:t>
            </a:r>
            <a:r>
              <a:rPr lang="hi-IN" dirty="0"/>
              <a:t/>
            </a:r>
            <a:br>
              <a:rPr lang="hi-IN" dirty="0"/>
            </a:br>
            <a:r>
              <a:rPr lang="hi-IN" dirty="0"/>
              <a:t>189 लाख लोगों </a:t>
            </a:r>
            <a:r>
              <a:rPr lang="hi-IN" dirty="0" smtClean="0"/>
              <a:t>के </a:t>
            </a:r>
            <a:r>
              <a:rPr lang="hi-IN" dirty="0"/>
              <a:t>बजट </a:t>
            </a:r>
            <a:r>
              <a:rPr lang="hi-IN" dirty="0" smtClean="0"/>
              <a:t>का पैसा</a:t>
            </a:r>
            <a:endParaRPr lang="en-US" dirty="0"/>
          </a:p>
        </p:txBody>
      </p:sp>
      <p:pic>
        <p:nvPicPr>
          <p:cNvPr id="5" name="Picture 4"/>
          <p:cNvPicPr>
            <a:picLocks noChangeAspect="1"/>
          </p:cNvPicPr>
          <p:nvPr/>
        </p:nvPicPr>
        <p:blipFill>
          <a:blip r:embed="rId2"/>
          <a:stretch>
            <a:fillRect/>
          </a:stretch>
        </p:blipFill>
        <p:spPr>
          <a:xfrm>
            <a:off x="6096000" y="1371600"/>
            <a:ext cx="5943600" cy="3328416"/>
          </a:xfrm>
          <a:prstGeom prst="rect">
            <a:avLst/>
          </a:prstGeom>
        </p:spPr>
      </p:pic>
      <p:sp>
        <p:nvSpPr>
          <p:cNvPr id="8" name="Title 1"/>
          <p:cNvSpPr>
            <a:spLocks noGrp="1"/>
          </p:cNvSpPr>
          <p:nvPr>
            <p:ph type="title"/>
          </p:nvPr>
        </p:nvSpPr>
        <p:spPr>
          <a:xfrm>
            <a:off x="1676400" y="152400"/>
            <a:ext cx="8229600" cy="914400"/>
          </a:xfrm>
        </p:spPr>
        <p:txBody>
          <a:bodyPr/>
          <a:lstStyle/>
          <a:p>
            <a:r>
              <a:rPr lang="hi-IN" b="1" dirty="0"/>
              <a:t>सार्वजनिक क्षेत्र में कुछ </a:t>
            </a:r>
            <a:r>
              <a:rPr lang="hi-IN" b="1" dirty="0" smtClean="0"/>
              <a:t>और उदाहरण</a:t>
            </a:r>
            <a:endParaRPr lang="en-US"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152400" y="1371600"/>
            <a:ext cx="6172200" cy="5105400"/>
          </a:xfrm>
        </p:spPr>
        <p:txBody>
          <a:bodyPr anchor="ctr">
            <a:normAutofit fontScale="92500"/>
          </a:bodyPr>
          <a:lstStyle/>
          <a:p>
            <a:pPr marL="0" indent="0">
              <a:lnSpc>
                <a:spcPct val="110000"/>
              </a:lnSpc>
              <a:buNone/>
            </a:pPr>
            <a:r>
              <a:rPr lang="hi-IN" sz="2000" b="1" dirty="0" smtClean="0"/>
              <a:t>5. गंगा को साफ करने के लिए 2 साल में 7,000 करोड़ रुपये खर्च - "केंद्र सरकार, राज्य सरकार और यूपी राज्य के स्थानीय अधिकारियों द्वारा मार्च 2017 तक 7304.64 करोड़ रुपये खर्च करने के बाद भी गंगा नदी की स्थिति गुणवत्ता के मामले में बेहतर नहीं हुई है। । यह जनता के पैसे की बर्बादी है। "</a:t>
            </a:r>
            <a:endParaRPr lang="en-US" sz="2000" b="1" dirty="0" smtClean="0"/>
          </a:p>
          <a:p>
            <a:pPr>
              <a:lnSpc>
                <a:spcPct val="110000"/>
              </a:lnSpc>
            </a:pPr>
            <a:endParaRPr lang="en-IN" sz="800" b="1" dirty="0" smtClean="0"/>
          </a:p>
          <a:p>
            <a:pPr>
              <a:lnSpc>
                <a:spcPct val="110000"/>
              </a:lnSpc>
            </a:pPr>
            <a:r>
              <a:rPr lang="hi-IN" b="1" dirty="0" smtClean="0"/>
              <a:t>एनजीटी </a:t>
            </a:r>
            <a:r>
              <a:rPr lang="hi-IN" b="1" dirty="0"/>
              <a:t>ने दीर्घकालिक योजना की अनुपस्थिति और इसे साफ करने के प्रयासों में बाधा डालने के लिए प्रदूषण उन्मूलन कार्यों की कमी को जिम्मेदार ठहराया।</a:t>
            </a:r>
            <a:endParaRPr lang="en-US" b="1" dirty="0" smtClean="0"/>
          </a:p>
          <a:p>
            <a:pPr>
              <a:lnSpc>
                <a:spcPct val="110000"/>
              </a:lnSpc>
            </a:pPr>
            <a:endParaRPr lang="en-IN" sz="800" dirty="0" smtClean="0"/>
          </a:p>
          <a:p>
            <a:pPr>
              <a:lnSpc>
                <a:spcPct val="110000"/>
              </a:lnSpc>
            </a:pPr>
            <a:r>
              <a:rPr lang="hi-IN" dirty="0" smtClean="0"/>
              <a:t>अधिक </a:t>
            </a:r>
            <a:r>
              <a:rPr lang="hi-IN" dirty="0"/>
              <a:t>जानकारी के लिए </a:t>
            </a:r>
            <a:r>
              <a:rPr lang="en-US" dirty="0"/>
              <a:t>:</a:t>
            </a:r>
            <a:r>
              <a:rPr lang="hi-IN" dirty="0"/>
              <a:t>-</a:t>
            </a:r>
            <a:r>
              <a:rPr lang="en-US" dirty="0" smtClean="0"/>
              <a:t/>
            </a:r>
            <a:br>
              <a:rPr lang="en-US" dirty="0" smtClean="0"/>
            </a:br>
            <a:r>
              <a:rPr lang="en-US" dirty="0" smtClean="0"/>
              <a:t>https</a:t>
            </a:r>
            <a:r>
              <a:rPr lang="en-US" dirty="0"/>
              <a:t>://economictimes.indiatimes.com/news/politics-and-nation/rs-7000-cr-spent-on-ganga-in-2-yrs-without-improvement-ngt/articleshow/59584914.cms</a:t>
            </a:r>
            <a:br>
              <a:rPr lang="en-US" dirty="0"/>
            </a:br>
            <a:endParaRPr lang="en-US" dirty="0"/>
          </a:p>
        </p:txBody>
      </p:sp>
      <p:sp>
        <p:nvSpPr>
          <p:cNvPr id="3" name="Flowchart: Punched Tape 2"/>
          <p:cNvSpPr/>
          <p:nvPr/>
        </p:nvSpPr>
        <p:spPr>
          <a:xfrm>
            <a:off x="6898733" y="5562600"/>
            <a:ext cx="4378867" cy="1221496"/>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dirty="0"/>
              <a:t>भारत के बजट का 0.3</a:t>
            </a:r>
            <a:r>
              <a:rPr lang="hi-IN" dirty="0" smtClean="0"/>
              <a:t>%</a:t>
            </a:r>
            <a:r>
              <a:rPr lang="en-IN" dirty="0" smtClean="0"/>
              <a:t> </a:t>
            </a:r>
            <a:r>
              <a:rPr lang="hi-IN" dirty="0" smtClean="0"/>
              <a:t>हिस्सा</a:t>
            </a:r>
            <a:r>
              <a:rPr lang="hi-IN" dirty="0"/>
              <a:t/>
            </a:r>
            <a:br>
              <a:rPr lang="hi-IN" dirty="0"/>
            </a:br>
            <a:r>
              <a:rPr lang="hi-IN" dirty="0"/>
              <a:t>44 लाख लोगों </a:t>
            </a:r>
            <a:r>
              <a:rPr lang="hi-IN" dirty="0" smtClean="0"/>
              <a:t>के </a:t>
            </a:r>
            <a:r>
              <a:rPr lang="hi-IN" dirty="0"/>
              <a:t>बजट </a:t>
            </a:r>
            <a:r>
              <a:rPr lang="hi-IN" dirty="0" smtClean="0"/>
              <a:t>का पैसा</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8" name="Picture 7"/>
          <p:cNvPicPr>
            <a:picLocks noChangeAspect="1"/>
          </p:cNvPicPr>
          <p:nvPr/>
        </p:nvPicPr>
        <p:blipFill>
          <a:blip r:embed="rId2"/>
          <a:stretch>
            <a:fillRect/>
          </a:stretch>
        </p:blipFill>
        <p:spPr>
          <a:xfrm>
            <a:off x="6400800" y="1457325"/>
            <a:ext cx="5715000" cy="3943350"/>
          </a:xfrm>
          <a:prstGeom prst="rect">
            <a:avLst/>
          </a:prstGeom>
        </p:spPr>
      </p:pic>
      <p:sp>
        <p:nvSpPr>
          <p:cNvPr id="9" name="Title 1"/>
          <p:cNvSpPr>
            <a:spLocks noGrp="1"/>
          </p:cNvSpPr>
          <p:nvPr>
            <p:ph type="title"/>
          </p:nvPr>
        </p:nvSpPr>
        <p:spPr>
          <a:xfrm>
            <a:off x="1676400" y="152400"/>
            <a:ext cx="8229600" cy="914400"/>
          </a:xfrm>
        </p:spPr>
        <p:txBody>
          <a:bodyPr/>
          <a:lstStyle/>
          <a:p>
            <a:r>
              <a:rPr lang="hi-IN" b="1" dirty="0"/>
              <a:t>सार्वजनिक क्षेत्र में कुछ </a:t>
            </a:r>
            <a:r>
              <a:rPr lang="hi-IN" b="1" dirty="0" smtClean="0"/>
              <a:t>और उदाहरण</a:t>
            </a:r>
            <a:endParaRPr lang="en-US" b="1" dirty="0"/>
          </a:p>
        </p:txBody>
      </p:sp>
    </p:spTree>
    <p:extLst>
      <p:ext uri="{BB962C8B-B14F-4D97-AF65-F5344CB8AC3E}">
        <p14:creationId xmlns:p14="http://schemas.microsoft.com/office/powerpoint/2010/main" val="5619678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81000" y="1371600"/>
            <a:ext cx="5608365" cy="5029200"/>
          </a:xfrm>
        </p:spPr>
        <p:txBody>
          <a:bodyPr anchor="ctr">
            <a:normAutofit/>
          </a:bodyPr>
          <a:lstStyle/>
          <a:p>
            <a:pPr marL="0" indent="0">
              <a:buNone/>
            </a:pPr>
            <a:r>
              <a:rPr lang="hi-IN" sz="2000" b="1" dirty="0"/>
              <a:t>6. राजनीतिक दलों ने विज्ञापनों और प्रचार पर भारी मात्रा में खर्च किया। </a:t>
            </a:r>
            <a:r>
              <a:rPr lang="hi-IN" sz="2000" b="1" dirty="0" smtClean="0"/>
              <a:t>राजकीय पक्षों </a:t>
            </a:r>
            <a:r>
              <a:rPr lang="hi-IN" sz="2000" b="1" dirty="0"/>
              <a:t>में से एक </a:t>
            </a:r>
            <a:r>
              <a:rPr lang="hi-IN" sz="2000" b="1" dirty="0" smtClean="0"/>
              <a:t>पक्ष </a:t>
            </a:r>
            <a:r>
              <a:rPr lang="hi-IN" sz="2000" b="1" dirty="0" smtClean="0"/>
              <a:t>ने </a:t>
            </a:r>
            <a:r>
              <a:rPr lang="hi-IN" sz="2000" b="1" dirty="0"/>
              <a:t>3,755 करोड़ रुपये खर्च किए</a:t>
            </a:r>
            <a:r>
              <a:rPr lang="hi-IN" sz="2000" b="1" dirty="0" smtClean="0"/>
              <a:t>।</a:t>
            </a:r>
          </a:p>
          <a:p>
            <a:pPr marL="0" indent="0">
              <a:buNone/>
            </a:pPr>
            <a:endParaRPr lang="hi-IN" sz="800" dirty="0" smtClean="0"/>
          </a:p>
          <a:p>
            <a:pPr marL="0" indent="0">
              <a:buNone/>
            </a:pPr>
            <a:r>
              <a:rPr lang="hi-IN" dirty="0"/>
              <a:t>अधिक जानकारी के लिए </a:t>
            </a:r>
            <a:r>
              <a:rPr lang="en-US" dirty="0"/>
              <a:t>:</a:t>
            </a:r>
            <a:r>
              <a:rPr lang="hi-IN" dirty="0" smtClean="0"/>
              <a:t>-</a:t>
            </a:r>
            <a:r>
              <a:rPr lang="en-US" dirty="0"/>
              <a:t/>
            </a:r>
            <a:br>
              <a:rPr lang="en-US" dirty="0"/>
            </a:br>
            <a:r>
              <a:rPr lang="en-US" dirty="0">
                <a:hlinkClick r:id="rId2"/>
              </a:rPr>
              <a:t>https://</a:t>
            </a:r>
            <a:r>
              <a:rPr lang="en-US" dirty="0" smtClean="0">
                <a:hlinkClick r:id="rId2"/>
              </a:rPr>
              <a:t>www.ndtv.com/india-news/modi-government-spent-rs-3-755-crore-on-advertisements-rti-1785471</a:t>
            </a:r>
            <a:endParaRPr lang="en-US" dirty="0" smtClean="0"/>
          </a:p>
          <a:p>
            <a:endParaRPr lang="en-US" sz="800" dirty="0"/>
          </a:p>
          <a:p>
            <a:pPr marL="0" indent="0">
              <a:buNone/>
            </a:pPr>
            <a:r>
              <a:rPr lang="hi-IN" sz="2000" b="1" dirty="0" smtClean="0"/>
              <a:t>और </a:t>
            </a:r>
            <a:r>
              <a:rPr lang="hi-IN" sz="2000" b="1" dirty="0"/>
              <a:t>एक पक्ष ने 526 करोड़ रुपये विज्ञापनों पर खर्च किए।</a:t>
            </a:r>
            <a:r>
              <a:rPr lang="en-IN" sz="2000" b="1" dirty="0"/>
              <a:t> </a:t>
            </a:r>
          </a:p>
          <a:p>
            <a:r>
              <a:rPr lang="hi-IN" dirty="0"/>
              <a:t>अधिक जानकारी के लिए </a:t>
            </a:r>
            <a:r>
              <a:rPr lang="en-US" dirty="0"/>
              <a:t>:</a:t>
            </a:r>
            <a:r>
              <a:rPr lang="hi-IN" dirty="0"/>
              <a:t>-</a:t>
            </a:r>
            <a:r>
              <a:rPr lang="en-US" dirty="0"/>
              <a:t/>
            </a:r>
            <a:br>
              <a:rPr lang="en-US" dirty="0"/>
            </a:br>
            <a:r>
              <a:rPr lang="en-US" dirty="0">
                <a:hlinkClick r:id="rId3"/>
              </a:rPr>
              <a:t>https://</a:t>
            </a:r>
            <a:r>
              <a:rPr lang="en-US" dirty="0" smtClean="0">
                <a:hlinkClick r:id="rId3"/>
              </a:rPr>
              <a:t>www.ndtv.com/delhi-news/aap-has-to-pay-97-crore-for-its-controversial-ad-blitz-says-lieutenant-governor-1675042</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8</a:t>
            </a:fld>
            <a:endParaRPr lang="en-US"/>
          </a:p>
        </p:txBody>
      </p:sp>
      <p:sp>
        <p:nvSpPr>
          <p:cNvPr id="8" name="Flowchart: Punched Tape 7"/>
          <p:cNvSpPr/>
          <p:nvPr/>
        </p:nvSpPr>
        <p:spPr>
          <a:xfrm>
            <a:off x="6629400" y="1371600"/>
            <a:ext cx="4378867" cy="1841158"/>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sz="2000" b="1" dirty="0"/>
              <a:t>भारत के बजट का 0.2</a:t>
            </a:r>
            <a:r>
              <a:rPr lang="hi-IN" sz="2000" b="1" dirty="0" smtClean="0"/>
              <a:t>% हिस्सा</a:t>
            </a:r>
            <a:r>
              <a:rPr lang="hi-IN" sz="2000" b="1" dirty="0"/>
              <a:t/>
            </a:r>
            <a:br>
              <a:rPr lang="hi-IN" sz="2000" b="1" dirty="0"/>
            </a:br>
            <a:r>
              <a:rPr lang="hi-IN" sz="2000" b="1" dirty="0"/>
              <a:t>27 लाख लोगों </a:t>
            </a:r>
            <a:r>
              <a:rPr lang="hi-IN" sz="2000" b="1" dirty="0" smtClean="0"/>
              <a:t>के </a:t>
            </a:r>
            <a:r>
              <a:rPr lang="hi-IN" sz="2000" b="1" dirty="0"/>
              <a:t>बजट </a:t>
            </a:r>
            <a:r>
              <a:rPr lang="hi-IN" sz="2000" b="1" dirty="0" smtClean="0"/>
              <a:t>का पैसा</a:t>
            </a:r>
            <a:endParaRPr lang="en-US" sz="2000" b="1" dirty="0"/>
          </a:p>
        </p:txBody>
      </p:sp>
      <p:sp>
        <p:nvSpPr>
          <p:cNvPr id="2" name="Rectangle 1"/>
          <p:cNvSpPr/>
          <p:nvPr/>
        </p:nvSpPr>
        <p:spPr>
          <a:xfrm>
            <a:off x="6181463" y="3455752"/>
            <a:ext cx="5858137" cy="2579507"/>
          </a:xfrm>
          <a:prstGeom prst="rect">
            <a:avLst/>
          </a:prstGeom>
          <a:solidFill>
            <a:schemeClr val="accent6">
              <a:lumMod val="75000"/>
            </a:schemeClr>
          </a:solidFill>
        </p:spPr>
        <p:txBody>
          <a:bodyPr lIns="180000" tIns="180000" rIns="180000" bIns="180000" anchor="ctr">
            <a:spAutoFit/>
          </a:bodyPr>
          <a:lstStyle/>
          <a:p>
            <a:r>
              <a:rPr lang="hi-IN" sz="2400" b="1" dirty="0" smtClean="0"/>
              <a:t>होशे</a:t>
            </a:r>
            <a:r>
              <a:rPr lang="en-US" sz="2400" b="1" dirty="0" smtClean="0"/>
              <a:t> </a:t>
            </a:r>
            <a:r>
              <a:rPr lang="en-US" sz="2400" b="1" dirty="0"/>
              <a:t>8:4 </a:t>
            </a:r>
            <a:r>
              <a:rPr lang="hi-IN" sz="2400" b="1" dirty="0" smtClean="0"/>
              <a:t>:-</a:t>
            </a:r>
            <a:endParaRPr lang="en-US" sz="2400" b="1" dirty="0"/>
          </a:p>
          <a:p>
            <a:r>
              <a:rPr lang="hi-IN" sz="2400" b="1" dirty="0"/>
              <a:t>वे राजाओं को ठहराते रहे, परन्तु मेरी इच्छा से नहीं। वे हाकिमों को भी ठहराते रहे, परन्तु मेरे अनजाने में। उन्होंने अपना सोना-चाँदी लेकर मूरतें बना लीं जिस से वे ही नष्‍ट हो जाएँ।</a:t>
            </a:r>
            <a:endParaRPr lang="en-US" sz="2400" b="1" dirty="0"/>
          </a:p>
        </p:txBody>
      </p:sp>
      <p:sp>
        <p:nvSpPr>
          <p:cNvPr id="9" name="Title 1"/>
          <p:cNvSpPr>
            <a:spLocks noGrp="1"/>
          </p:cNvSpPr>
          <p:nvPr>
            <p:ph type="title"/>
          </p:nvPr>
        </p:nvSpPr>
        <p:spPr>
          <a:xfrm>
            <a:off x="1676400" y="152400"/>
            <a:ext cx="8229600" cy="914400"/>
          </a:xfrm>
        </p:spPr>
        <p:txBody>
          <a:bodyPr/>
          <a:lstStyle/>
          <a:p>
            <a:r>
              <a:rPr lang="hi-IN" b="1" dirty="0"/>
              <a:t>सार्वजनिक क्षेत्र में कुछ </a:t>
            </a:r>
            <a:r>
              <a:rPr lang="hi-IN" b="1" dirty="0" smtClean="0"/>
              <a:t>और उदाहरण</a:t>
            </a:r>
            <a:endParaRPr lang="en-US"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81000" y="1143000"/>
            <a:ext cx="5791200" cy="3429000"/>
          </a:xfrm>
        </p:spPr>
        <p:txBody>
          <a:bodyPr vert="horz" lIns="91440" tIns="45720" rIns="91440" bIns="45720" rtlCol="0">
            <a:normAutofit fontScale="92500" lnSpcReduction="20000"/>
          </a:bodyPr>
          <a:lstStyle/>
          <a:p>
            <a:pPr marL="0" indent="0" algn="just">
              <a:lnSpc>
                <a:spcPct val="120000"/>
              </a:lnSpc>
              <a:buNone/>
            </a:pPr>
            <a:r>
              <a:rPr lang="hi-IN" sz="2400" b="1" dirty="0"/>
              <a:t>7. महाराष्ट्र सरकार मुंबई में एक शिवाजी की मूर्ति पर 3,600 करोड़ रुपये खर्च करेगी।</a:t>
            </a:r>
            <a:endParaRPr lang="en-IN" sz="2400" b="1" dirty="0"/>
          </a:p>
          <a:p>
            <a:pPr algn="just">
              <a:lnSpc>
                <a:spcPct val="120000"/>
              </a:lnSpc>
            </a:pPr>
            <a:r>
              <a:rPr lang="hi-IN" dirty="0"/>
              <a:t>प्रतिमा के निर्माण पर 2581 करोड़ रुपये खर्च होंगे, जबकि 309.72 करोड़ रुपये की राशि </a:t>
            </a:r>
            <a:r>
              <a:rPr lang="hi-IN" dirty="0" smtClean="0"/>
              <a:t>जीएसटी होगी। </a:t>
            </a:r>
            <a:r>
              <a:rPr lang="hi-IN" dirty="0"/>
              <a:t>236 करोड़ रुपये की सुरक्षा भूमिकारूप व्यवस्था पर खर्च की जाएगी, पूरी हो चुकी मूर्ति पर स्थायी पानी और बिजली की आपूर्ति के लिए 45 करोड़ रुपये खर्च होंगे</a:t>
            </a:r>
            <a:r>
              <a:rPr lang="hi-IN" dirty="0" smtClean="0"/>
              <a:t>।</a:t>
            </a:r>
          </a:p>
          <a:p>
            <a:pPr>
              <a:lnSpc>
                <a:spcPct val="120000"/>
              </a:lnSpc>
            </a:pPr>
            <a:r>
              <a:rPr lang="hi-IN" dirty="0"/>
              <a:t>अधिक जानकारी के लिए </a:t>
            </a:r>
            <a:r>
              <a:rPr lang="en-US" dirty="0"/>
              <a:t>:</a:t>
            </a:r>
            <a:r>
              <a:rPr lang="hi-IN" dirty="0" smtClean="0"/>
              <a:t>-</a:t>
            </a:r>
            <a:r>
              <a:rPr lang="en-US" dirty="0"/>
              <a:t/>
            </a:r>
            <a:br>
              <a:rPr lang="en-US" dirty="0"/>
            </a:br>
            <a:r>
              <a:rPr lang="en-US" dirty="0"/>
              <a:t>https://</a:t>
            </a:r>
            <a:r>
              <a:rPr lang="en-US" dirty="0" smtClean="0"/>
              <a:t>www.indiatoday.in/india/story/shivaji-statue-to-cost-maharashtra-rs-3643-78-crore-1416064-2018-12-24</a:t>
            </a:r>
            <a:endParaRPr lang="en-US" b="1" dirty="0"/>
          </a:p>
        </p:txBody>
      </p:sp>
      <p:pic>
        <p:nvPicPr>
          <p:cNvPr id="6" name="Content Placeholder 5" descr="https://s3.scoopwhoop.com/anj/sw/b5dc9d8d-de59-4ad1-b864-451a58d9a172.jpg"/>
          <p:cNvPicPr>
            <a:picLocks noGrp="1"/>
          </p:cNvPicPr>
          <p:nvPr>
            <p:ph sz="half" idx="2"/>
          </p:nvPr>
        </p:nvPicPr>
        <p:blipFill>
          <a:blip r:embed="rId2"/>
          <a:srcRect/>
          <a:stretch>
            <a:fillRect/>
          </a:stretch>
        </p:blipFill>
        <p:spPr bwMode="auto">
          <a:xfrm>
            <a:off x="6324600" y="1219200"/>
            <a:ext cx="5257800" cy="3569042"/>
          </a:xfrm>
          <a:prstGeom prst="rect">
            <a:avLst/>
          </a:prstGeom>
          <a:noFill/>
          <a:ln w="9525">
            <a:noFill/>
            <a:miter lim="800000"/>
            <a:headEnd/>
            <a:tailEnd/>
          </a:ln>
        </p:spPr>
      </p:pic>
      <p:sp>
        <p:nvSpPr>
          <p:cNvPr id="3" name="Flowchart: Punched Tape 2"/>
          <p:cNvSpPr/>
          <p:nvPr/>
        </p:nvSpPr>
        <p:spPr>
          <a:xfrm>
            <a:off x="6781800" y="4940642"/>
            <a:ext cx="4378867" cy="1841158"/>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dirty="0"/>
              <a:t>भारत के बजट का 0.2</a:t>
            </a:r>
            <a:r>
              <a:rPr lang="hi-IN" dirty="0" smtClean="0"/>
              <a:t>% हिस्सा</a:t>
            </a:r>
            <a:r>
              <a:rPr lang="hi-IN" dirty="0"/>
              <a:t/>
            </a:r>
            <a:br>
              <a:rPr lang="hi-IN" dirty="0"/>
            </a:br>
            <a:r>
              <a:rPr lang="hi-IN" dirty="0"/>
              <a:t>23 लाख लोगों </a:t>
            </a:r>
            <a:r>
              <a:rPr lang="hi-IN" dirty="0" smtClean="0"/>
              <a:t>के </a:t>
            </a:r>
            <a:r>
              <a:rPr lang="hi-IN" dirty="0"/>
              <a:t>बजट </a:t>
            </a:r>
            <a:r>
              <a:rPr lang="hi-IN" dirty="0" smtClean="0"/>
              <a:t>का पैसा</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sp>
        <p:nvSpPr>
          <p:cNvPr id="2" name="Rectangle 1"/>
          <p:cNvSpPr/>
          <p:nvPr/>
        </p:nvSpPr>
        <p:spPr>
          <a:xfrm>
            <a:off x="381000" y="4821811"/>
            <a:ext cx="5688000" cy="1800000"/>
          </a:xfrm>
          <a:prstGeom prst="rect">
            <a:avLst/>
          </a:prstGeom>
          <a:solidFill>
            <a:schemeClr val="accent6">
              <a:lumMod val="75000"/>
            </a:schemeClr>
          </a:solidFill>
        </p:spPr>
        <p:txBody>
          <a:bodyPr wrap="square" anchor="ctr">
            <a:spAutoFit/>
          </a:bodyPr>
          <a:lstStyle/>
          <a:p>
            <a:r>
              <a:rPr lang="hi-IN" dirty="0" smtClean="0"/>
              <a:t>लैव्य.</a:t>
            </a:r>
            <a:r>
              <a:rPr lang="en-US" dirty="0" smtClean="0"/>
              <a:t> 26:1</a:t>
            </a:r>
            <a:endParaRPr lang="hi-IN" dirty="0" smtClean="0"/>
          </a:p>
          <a:p>
            <a:r>
              <a:rPr lang="hi-IN" dirty="0" smtClean="0"/>
              <a:t>“तुम </a:t>
            </a:r>
            <a:r>
              <a:rPr lang="hi-IN" dirty="0"/>
              <a:t>अपने लिये मूरतें न बनाना, और न कोई खुदी हुई मूर्ति या लाट अपने लिये खड़ी करना, और न अपने देश में दण्डवत् करने के लिये नक्‍काशीदार पत्थर स्थापित करना; क्योंकि मैं तुम्हारा परमेश्‍वर यहोवा हूँ।</a:t>
            </a:r>
            <a:endParaRPr lang="en-US" dirty="0"/>
          </a:p>
        </p:txBody>
      </p:sp>
      <p:sp>
        <p:nvSpPr>
          <p:cNvPr id="9" name="Title 1"/>
          <p:cNvSpPr>
            <a:spLocks noGrp="1"/>
          </p:cNvSpPr>
          <p:nvPr>
            <p:ph type="title"/>
          </p:nvPr>
        </p:nvSpPr>
        <p:spPr>
          <a:xfrm>
            <a:off x="1676400" y="152400"/>
            <a:ext cx="8229600" cy="914400"/>
          </a:xfrm>
        </p:spPr>
        <p:txBody>
          <a:bodyPr/>
          <a:lstStyle/>
          <a:p>
            <a:r>
              <a:rPr lang="hi-IN" b="1" dirty="0"/>
              <a:t>सार्वजनिक क्षेत्र में कुछ </a:t>
            </a:r>
            <a:r>
              <a:rPr lang="hi-IN" b="1" dirty="0" smtClean="0"/>
              <a:t>और उदाहरण</a:t>
            </a:r>
            <a:endParaRPr lang="en-US" b="1"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14365</TotalTime>
  <Words>4667</Words>
  <Application>Microsoft Office PowerPoint</Application>
  <PresentationFormat>Widescreen</PresentationFormat>
  <Paragraphs>312</Paragraphs>
  <Slides>44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Arial Rounded MT Bold</vt:lpstr>
      <vt:lpstr>Calibri</vt:lpstr>
      <vt:lpstr>Century Gothic</vt:lpstr>
      <vt:lpstr>Mangal</vt:lpstr>
      <vt:lpstr>Times New Roman</vt:lpstr>
      <vt:lpstr>Wingdings</vt:lpstr>
      <vt:lpstr>Wingdings 3</vt:lpstr>
      <vt:lpstr>Ion</vt:lpstr>
      <vt:lpstr>वित्तीय अनुशासन</vt:lpstr>
      <vt:lpstr>सरकार हर साल 20,000 करोड़ रुपये कैसे बर्बाद करती है - इंडिया टुडे</vt:lpstr>
      <vt:lpstr>सार्वजनिक क्षेत्र में उदाहरण</vt:lpstr>
      <vt:lpstr>सार्वजनिक क्षेत्र में कुछ और उदाहरण</vt:lpstr>
      <vt:lpstr>सार्वजनिक क्षेत्र में कुछ और उदाहरण</vt:lpstr>
      <vt:lpstr>सार्वजनिक क्षेत्र में कुछ और उदाहरण</vt:lpstr>
      <vt:lpstr>सार्वजनिक क्षेत्र में कुछ और उदाहरण</vt:lpstr>
      <vt:lpstr>सार्वजनिक क्षेत्र में कुछ और उदाहरण</vt:lpstr>
      <vt:lpstr>सार्वजनिक क्षेत्र में कुछ और उदाहरण</vt:lpstr>
      <vt:lpstr>PowerPoint Presentation</vt:lpstr>
      <vt:lpstr>PowerPoint Presentation</vt:lpstr>
      <vt:lpstr>PowerPoint Presentation</vt:lpstr>
      <vt:lpstr>सार्वजनिक क्षेत्र में कुछ और उदाहरण</vt:lpstr>
      <vt:lpstr>सार्वजनिक क्षेत्र में कुछ और उदाहरण</vt:lpstr>
      <vt:lpstr>सार्वजनिक क्षेत्र में कुछ और उदाहरण</vt:lpstr>
      <vt:lpstr>बजाय …..</vt:lpstr>
      <vt:lpstr>निजी क्षेत्र - बेकार में खर्च किया गया पैसा - 15 तरीके</vt:lpstr>
      <vt:lpstr>शादी उद्योग</vt:lpstr>
      <vt:lpstr>शादी का भेंटे अलग हो सकती है</vt:lpstr>
      <vt:lpstr>शिक्षा उद्योग</vt:lpstr>
      <vt:lpstr>PowerPoint Presentation</vt:lpstr>
      <vt:lpstr>भारत में पैसे की बर्बादी महंगा दोपहर/ रात्रि का भोजन बुफे!</vt:lpstr>
      <vt:lpstr>विज्ञापन उद्योग</vt:lpstr>
      <vt:lpstr>ज्योतिष उद्योग</vt:lpstr>
      <vt:lpstr>रिश्वत उद्योग</vt:lpstr>
      <vt:lpstr>भ्रष्टाचार</vt:lpstr>
      <vt:lpstr>मेला और त्यौहार!</vt:lpstr>
      <vt:lpstr>भारत का रक्षा विभाग</vt:lpstr>
      <vt:lpstr>सरकारी अधिकारियों का संरक्षण</vt:lpstr>
      <vt:lpstr>PowerPoint Presentation</vt:lpstr>
      <vt:lpstr>विदेश यात्रा उद्योग</vt:lpstr>
      <vt:lpstr>भारत में वेश्यावृत्ति उद्योग</vt:lpstr>
      <vt:lpstr>धर्म का उद्योग</vt:lpstr>
      <vt:lpstr>PowerPoint Presentation</vt:lpstr>
      <vt:lpstr>PowerPoint Presentation</vt:lpstr>
      <vt:lpstr>PowerPoint Presentation</vt:lpstr>
      <vt:lpstr>जुआ</vt:lpstr>
      <vt:lpstr>शराब उद्योग</vt:lpstr>
      <vt:lpstr>शराब, सिगरेट और गांजा:</vt:lpstr>
      <vt:lpstr>तंबाकू</vt:lpstr>
      <vt:lpstr>चुनाव</vt:lpstr>
      <vt:lpstr>खेल</vt:lpstr>
      <vt:lpstr>स्वास्थ्य</vt:lpstr>
      <vt:lpstr>अभ्यास</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His Origin?  Genesis 1:1, Exodus 20:11, Nehemiah 9:6, Colossians 1:16</dc:title>
  <dc:creator>Dell</dc:creator>
  <cp:lastModifiedBy>User1</cp:lastModifiedBy>
  <cp:revision>360</cp:revision>
  <dcterms:created xsi:type="dcterms:W3CDTF">2006-08-16T00:00:00Z</dcterms:created>
  <dcterms:modified xsi:type="dcterms:W3CDTF">2020-07-28T15:02:48Z</dcterms:modified>
</cp:coreProperties>
</file>